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7" r:id="rId10"/>
    <p:sldId id="268" r:id="rId11"/>
    <p:sldId id="265" r:id="rId12"/>
    <p:sldId id="266" r:id="rId13"/>
    <p:sldId id="269" r:id="rId14"/>
    <p:sldId id="271" r:id="rId15"/>
    <p:sldId id="272" r:id="rId16"/>
    <p:sldId id="270" r:id="rId17"/>
    <p:sldId id="273" r:id="rId18"/>
    <p:sldId id="274" r:id="rId19"/>
    <p:sldId id="275" r:id="rId20"/>
    <p:sldId id="276" r:id="rId21"/>
    <p:sldId id="277" r:id="rId22"/>
    <p:sldId id="278" r:id="rId23"/>
    <p:sldId id="279" r:id="rId24"/>
    <p:sldId id="280" r:id="rId25"/>
    <p:sldId id="281" r:id="rId26"/>
    <p:sldId id="282"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7" r:id="rId40"/>
    <p:sldId id="29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81" d="100"/>
          <a:sy n="81"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6DE15-0D65-4172-BA26-C8B2974A94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85FF1BA1-FB41-4F3D-BB94-0FD523FC50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DCBADF0D-4D36-4763-9590-1D05C7848477}"/>
              </a:ext>
            </a:extLst>
          </p:cNvPr>
          <p:cNvSpPr>
            <a:spLocks noGrp="1"/>
          </p:cNvSpPr>
          <p:nvPr>
            <p:ph type="dt" sz="half" idx="10"/>
          </p:nvPr>
        </p:nvSpPr>
        <p:spPr/>
        <p:txBody>
          <a:bodyPr/>
          <a:lstStyle/>
          <a:p>
            <a:fld id="{10345679-5446-409E-83DB-9229B9BDAB74}" type="datetimeFigureOut">
              <a:rPr lang="en-CA" smtClean="0"/>
              <a:t>2021-06-07</a:t>
            </a:fld>
            <a:endParaRPr lang="en-CA"/>
          </a:p>
        </p:txBody>
      </p:sp>
      <p:sp>
        <p:nvSpPr>
          <p:cNvPr id="5" name="Footer Placeholder 4">
            <a:extLst>
              <a:ext uri="{FF2B5EF4-FFF2-40B4-BE49-F238E27FC236}">
                <a16:creationId xmlns:a16="http://schemas.microsoft.com/office/drawing/2014/main" id="{A6ABBBD7-35EA-4014-AA61-665598F9047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0C06506-0AE6-4ABF-839F-FC71E2D4BC5C}"/>
              </a:ext>
            </a:extLst>
          </p:cNvPr>
          <p:cNvSpPr>
            <a:spLocks noGrp="1"/>
          </p:cNvSpPr>
          <p:nvPr>
            <p:ph type="sldNum" sz="quarter" idx="12"/>
          </p:nvPr>
        </p:nvSpPr>
        <p:spPr/>
        <p:txBody>
          <a:bodyPr/>
          <a:lstStyle/>
          <a:p>
            <a:fld id="{831EB026-F562-4BCB-A1EE-F44E5E248A4C}" type="slidenum">
              <a:rPr lang="en-CA" smtClean="0"/>
              <a:t>‹#›</a:t>
            </a:fld>
            <a:endParaRPr lang="en-CA"/>
          </a:p>
        </p:txBody>
      </p:sp>
    </p:spTree>
    <p:extLst>
      <p:ext uri="{BB962C8B-B14F-4D97-AF65-F5344CB8AC3E}">
        <p14:creationId xmlns:p14="http://schemas.microsoft.com/office/powerpoint/2010/main" val="1287747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35A3-0811-43B5-A13D-CF349769385C}"/>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CC06A90-DC4E-45C8-B0B6-257043F2E0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83BA827-A631-48C6-B594-7A7D996F66CA}"/>
              </a:ext>
            </a:extLst>
          </p:cNvPr>
          <p:cNvSpPr>
            <a:spLocks noGrp="1"/>
          </p:cNvSpPr>
          <p:nvPr>
            <p:ph type="dt" sz="half" idx="10"/>
          </p:nvPr>
        </p:nvSpPr>
        <p:spPr/>
        <p:txBody>
          <a:bodyPr/>
          <a:lstStyle/>
          <a:p>
            <a:fld id="{10345679-5446-409E-83DB-9229B9BDAB74}" type="datetimeFigureOut">
              <a:rPr lang="en-CA" smtClean="0"/>
              <a:t>2021-06-07</a:t>
            </a:fld>
            <a:endParaRPr lang="en-CA"/>
          </a:p>
        </p:txBody>
      </p:sp>
      <p:sp>
        <p:nvSpPr>
          <p:cNvPr id="5" name="Footer Placeholder 4">
            <a:extLst>
              <a:ext uri="{FF2B5EF4-FFF2-40B4-BE49-F238E27FC236}">
                <a16:creationId xmlns:a16="http://schemas.microsoft.com/office/drawing/2014/main" id="{1051A9DF-293B-4ED7-B95E-95B920365C7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FE9F2F3-F91A-44CD-A6ED-DE631E03D818}"/>
              </a:ext>
            </a:extLst>
          </p:cNvPr>
          <p:cNvSpPr>
            <a:spLocks noGrp="1"/>
          </p:cNvSpPr>
          <p:nvPr>
            <p:ph type="sldNum" sz="quarter" idx="12"/>
          </p:nvPr>
        </p:nvSpPr>
        <p:spPr/>
        <p:txBody>
          <a:bodyPr/>
          <a:lstStyle/>
          <a:p>
            <a:fld id="{831EB026-F562-4BCB-A1EE-F44E5E248A4C}" type="slidenum">
              <a:rPr lang="en-CA" smtClean="0"/>
              <a:t>‹#›</a:t>
            </a:fld>
            <a:endParaRPr lang="en-CA"/>
          </a:p>
        </p:txBody>
      </p:sp>
    </p:spTree>
    <p:extLst>
      <p:ext uri="{BB962C8B-B14F-4D97-AF65-F5344CB8AC3E}">
        <p14:creationId xmlns:p14="http://schemas.microsoft.com/office/powerpoint/2010/main" val="968860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94CBE8-C21E-4F47-8BA0-57D4A4C07D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4294EA9-29C2-4CDA-80E8-5EE11B2705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9776DCF-7889-45D3-988D-385091C7A80E}"/>
              </a:ext>
            </a:extLst>
          </p:cNvPr>
          <p:cNvSpPr>
            <a:spLocks noGrp="1"/>
          </p:cNvSpPr>
          <p:nvPr>
            <p:ph type="dt" sz="half" idx="10"/>
          </p:nvPr>
        </p:nvSpPr>
        <p:spPr/>
        <p:txBody>
          <a:bodyPr/>
          <a:lstStyle/>
          <a:p>
            <a:fld id="{10345679-5446-409E-83DB-9229B9BDAB74}" type="datetimeFigureOut">
              <a:rPr lang="en-CA" smtClean="0"/>
              <a:t>2021-06-07</a:t>
            </a:fld>
            <a:endParaRPr lang="en-CA"/>
          </a:p>
        </p:txBody>
      </p:sp>
      <p:sp>
        <p:nvSpPr>
          <p:cNvPr id="5" name="Footer Placeholder 4">
            <a:extLst>
              <a:ext uri="{FF2B5EF4-FFF2-40B4-BE49-F238E27FC236}">
                <a16:creationId xmlns:a16="http://schemas.microsoft.com/office/drawing/2014/main" id="{D8ABCD82-575A-45B9-9F2A-07A2559C81A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10EE355-C5EB-418F-BDD4-C4F47E26AABF}"/>
              </a:ext>
            </a:extLst>
          </p:cNvPr>
          <p:cNvSpPr>
            <a:spLocks noGrp="1"/>
          </p:cNvSpPr>
          <p:nvPr>
            <p:ph type="sldNum" sz="quarter" idx="12"/>
          </p:nvPr>
        </p:nvSpPr>
        <p:spPr/>
        <p:txBody>
          <a:bodyPr/>
          <a:lstStyle/>
          <a:p>
            <a:fld id="{831EB026-F562-4BCB-A1EE-F44E5E248A4C}" type="slidenum">
              <a:rPr lang="en-CA" smtClean="0"/>
              <a:t>‹#›</a:t>
            </a:fld>
            <a:endParaRPr lang="en-CA"/>
          </a:p>
        </p:txBody>
      </p:sp>
    </p:spTree>
    <p:extLst>
      <p:ext uri="{BB962C8B-B14F-4D97-AF65-F5344CB8AC3E}">
        <p14:creationId xmlns:p14="http://schemas.microsoft.com/office/powerpoint/2010/main" val="2506889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C3989-F42A-48EC-9E59-988E81E7485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B7DBDD2-C80F-4C50-95BE-462838697C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0ABCD4C-746A-46DC-925F-DB10E07FD92F}"/>
              </a:ext>
            </a:extLst>
          </p:cNvPr>
          <p:cNvSpPr>
            <a:spLocks noGrp="1"/>
          </p:cNvSpPr>
          <p:nvPr>
            <p:ph type="dt" sz="half" idx="10"/>
          </p:nvPr>
        </p:nvSpPr>
        <p:spPr/>
        <p:txBody>
          <a:bodyPr/>
          <a:lstStyle/>
          <a:p>
            <a:fld id="{10345679-5446-409E-83DB-9229B9BDAB74}" type="datetimeFigureOut">
              <a:rPr lang="en-CA" smtClean="0"/>
              <a:t>2021-06-07</a:t>
            </a:fld>
            <a:endParaRPr lang="en-CA"/>
          </a:p>
        </p:txBody>
      </p:sp>
      <p:sp>
        <p:nvSpPr>
          <p:cNvPr id="5" name="Footer Placeholder 4">
            <a:extLst>
              <a:ext uri="{FF2B5EF4-FFF2-40B4-BE49-F238E27FC236}">
                <a16:creationId xmlns:a16="http://schemas.microsoft.com/office/drawing/2014/main" id="{53EA05B2-7463-4D62-A4E7-A8E2DD3945D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8CCA595-83FD-4B8B-B708-683135BA34C5}"/>
              </a:ext>
            </a:extLst>
          </p:cNvPr>
          <p:cNvSpPr>
            <a:spLocks noGrp="1"/>
          </p:cNvSpPr>
          <p:nvPr>
            <p:ph type="sldNum" sz="quarter" idx="12"/>
          </p:nvPr>
        </p:nvSpPr>
        <p:spPr/>
        <p:txBody>
          <a:bodyPr/>
          <a:lstStyle/>
          <a:p>
            <a:fld id="{831EB026-F562-4BCB-A1EE-F44E5E248A4C}" type="slidenum">
              <a:rPr lang="en-CA" smtClean="0"/>
              <a:t>‹#›</a:t>
            </a:fld>
            <a:endParaRPr lang="en-CA"/>
          </a:p>
        </p:txBody>
      </p:sp>
    </p:spTree>
    <p:extLst>
      <p:ext uri="{BB962C8B-B14F-4D97-AF65-F5344CB8AC3E}">
        <p14:creationId xmlns:p14="http://schemas.microsoft.com/office/powerpoint/2010/main" val="832195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CFAD7-DC1C-4495-83F0-02BE5E6E97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B1FAAF4E-05AE-49F6-9C69-A6D1398CCE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775155-C392-4BE6-9B8A-E18D83BA3D9B}"/>
              </a:ext>
            </a:extLst>
          </p:cNvPr>
          <p:cNvSpPr>
            <a:spLocks noGrp="1"/>
          </p:cNvSpPr>
          <p:nvPr>
            <p:ph type="dt" sz="half" idx="10"/>
          </p:nvPr>
        </p:nvSpPr>
        <p:spPr/>
        <p:txBody>
          <a:bodyPr/>
          <a:lstStyle/>
          <a:p>
            <a:fld id="{10345679-5446-409E-83DB-9229B9BDAB74}" type="datetimeFigureOut">
              <a:rPr lang="en-CA" smtClean="0"/>
              <a:t>2021-06-07</a:t>
            </a:fld>
            <a:endParaRPr lang="en-CA"/>
          </a:p>
        </p:txBody>
      </p:sp>
      <p:sp>
        <p:nvSpPr>
          <p:cNvPr id="5" name="Footer Placeholder 4">
            <a:extLst>
              <a:ext uri="{FF2B5EF4-FFF2-40B4-BE49-F238E27FC236}">
                <a16:creationId xmlns:a16="http://schemas.microsoft.com/office/drawing/2014/main" id="{8193E5E3-A4FF-4FDD-AC10-BC8F6BD44AD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2C74040-0F57-4C71-8CC6-9789C132EF8B}"/>
              </a:ext>
            </a:extLst>
          </p:cNvPr>
          <p:cNvSpPr>
            <a:spLocks noGrp="1"/>
          </p:cNvSpPr>
          <p:nvPr>
            <p:ph type="sldNum" sz="quarter" idx="12"/>
          </p:nvPr>
        </p:nvSpPr>
        <p:spPr/>
        <p:txBody>
          <a:bodyPr/>
          <a:lstStyle/>
          <a:p>
            <a:fld id="{831EB026-F562-4BCB-A1EE-F44E5E248A4C}" type="slidenum">
              <a:rPr lang="en-CA" smtClean="0"/>
              <a:t>‹#›</a:t>
            </a:fld>
            <a:endParaRPr lang="en-CA"/>
          </a:p>
        </p:txBody>
      </p:sp>
    </p:spTree>
    <p:extLst>
      <p:ext uri="{BB962C8B-B14F-4D97-AF65-F5344CB8AC3E}">
        <p14:creationId xmlns:p14="http://schemas.microsoft.com/office/powerpoint/2010/main" val="189984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A2E3E-6018-4054-A53A-29A4E9C5587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09C0A93-5942-4E59-82DB-28FF8D7DB0D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C179309B-88A2-4E65-8E65-611BF1AC91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72B75F16-C982-4423-9080-6073811D6328}"/>
              </a:ext>
            </a:extLst>
          </p:cNvPr>
          <p:cNvSpPr>
            <a:spLocks noGrp="1"/>
          </p:cNvSpPr>
          <p:nvPr>
            <p:ph type="dt" sz="half" idx="10"/>
          </p:nvPr>
        </p:nvSpPr>
        <p:spPr/>
        <p:txBody>
          <a:bodyPr/>
          <a:lstStyle/>
          <a:p>
            <a:fld id="{10345679-5446-409E-83DB-9229B9BDAB74}" type="datetimeFigureOut">
              <a:rPr lang="en-CA" smtClean="0"/>
              <a:t>2021-06-07</a:t>
            </a:fld>
            <a:endParaRPr lang="en-CA"/>
          </a:p>
        </p:txBody>
      </p:sp>
      <p:sp>
        <p:nvSpPr>
          <p:cNvPr id="6" name="Footer Placeholder 5">
            <a:extLst>
              <a:ext uri="{FF2B5EF4-FFF2-40B4-BE49-F238E27FC236}">
                <a16:creationId xmlns:a16="http://schemas.microsoft.com/office/drawing/2014/main" id="{53F316DD-DD6F-45B6-AB0E-FEEA13E0A075}"/>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49BEC2B-27FE-41BA-85AE-983C2AC21532}"/>
              </a:ext>
            </a:extLst>
          </p:cNvPr>
          <p:cNvSpPr>
            <a:spLocks noGrp="1"/>
          </p:cNvSpPr>
          <p:nvPr>
            <p:ph type="sldNum" sz="quarter" idx="12"/>
          </p:nvPr>
        </p:nvSpPr>
        <p:spPr/>
        <p:txBody>
          <a:bodyPr/>
          <a:lstStyle/>
          <a:p>
            <a:fld id="{831EB026-F562-4BCB-A1EE-F44E5E248A4C}" type="slidenum">
              <a:rPr lang="en-CA" smtClean="0"/>
              <a:t>‹#›</a:t>
            </a:fld>
            <a:endParaRPr lang="en-CA"/>
          </a:p>
        </p:txBody>
      </p:sp>
    </p:spTree>
    <p:extLst>
      <p:ext uri="{BB962C8B-B14F-4D97-AF65-F5344CB8AC3E}">
        <p14:creationId xmlns:p14="http://schemas.microsoft.com/office/powerpoint/2010/main" val="2491525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CAF1F-EFEB-49FD-BDAC-DA1B0225897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65BABDF-FD04-4BC3-97D5-6D5B675851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062A08-7639-44EE-B93C-1A5C2919CE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D4E034D8-6AB4-4DDE-8FC9-A5A261C6ED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8A7DD7-337E-4400-9BD3-18EDCBB997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9353423-4F81-4BCE-BB2F-BE1AF31EB60A}"/>
              </a:ext>
            </a:extLst>
          </p:cNvPr>
          <p:cNvSpPr>
            <a:spLocks noGrp="1"/>
          </p:cNvSpPr>
          <p:nvPr>
            <p:ph type="dt" sz="half" idx="10"/>
          </p:nvPr>
        </p:nvSpPr>
        <p:spPr/>
        <p:txBody>
          <a:bodyPr/>
          <a:lstStyle/>
          <a:p>
            <a:fld id="{10345679-5446-409E-83DB-9229B9BDAB74}" type="datetimeFigureOut">
              <a:rPr lang="en-CA" smtClean="0"/>
              <a:t>2021-06-07</a:t>
            </a:fld>
            <a:endParaRPr lang="en-CA"/>
          </a:p>
        </p:txBody>
      </p:sp>
      <p:sp>
        <p:nvSpPr>
          <p:cNvPr id="8" name="Footer Placeholder 7">
            <a:extLst>
              <a:ext uri="{FF2B5EF4-FFF2-40B4-BE49-F238E27FC236}">
                <a16:creationId xmlns:a16="http://schemas.microsoft.com/office/drawing/2014/main" id="{CC2CAD2C-6DA1-4CA9-B3EC-BD9521EE1176}"/>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E35BCE65-9814-4231-8FCC-BDC561CA5502}"/>
              </a:ext>
            </a:extLst>
          </p:cNvPr>
          <p:cNvSpPr>
            <a:spLocks noGrp="1"/>
          </p:cNvSpPr>
          <p:nvPr>
            <p:ph type="sldNum" sz="quarter" idx="12"/>
          </p:nvPr>
        </p:nvSpPr>
        <p:spPr/>
        <p:txBody>
          <a:bodyPr/>
          <a:lstStyle/>
          <a:p>
            <a:fld id="{831EB026-F562-4BCB-A1EE-F44E5E248A4C}" type="slidenum">
              <a:rPr lang="en-CA" smtClean="0"/>
              <a:t>‹#›</a:t>
            </a:fld>
            <a:endParaRPr lang="en-CA"/>
          </a:p>
        </p:txBody>
      </p:sp>
    </p:spTree>
    <p:extLst>
      <p:ext uri="{BB962C8B-B14F-4D97-AF65-F5344CB8AC3E}">
        <p14:creationId xmlns:p14="http://schemas.microsoft.com/office/powerpoint/2010/main" val="54307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1A6E7-0C9F-4B03-B8EF-55E6070BDA0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552C14F-0202-4F8E-9C16-5D786F8C4602}"/>
              </a:ext>
            </a:extLst>
          </p:cNvPr>
          <p:cNvSpPr>
            <a:spLocks noGrp="1"/>
          </p:cNvSpPr>
          <p:nvPr>
            <p:ph type="dt" sz="half" idx="10"/>
          </p:nvPr>
        </p:nvSpPr>
        <p:spPr/>
        <p:txBody>
          <a:bodyPr/>
          <a:lstStyle/>
          <a:p>
            <a:fld id="{10345679-5446-409E-83DB-9229B9BDAB74}" type="datetimeFigureOut">
              <a:rPr lang="en-CA" smtClean="0"/>
              <a:t>2021-06-07</a:t>
            </a:fld>
            <a:endParaRPr lang="en-CA"/>
          </a:p>
        </p:txBody>
      </p:sp>
      <p:sp>
        <p:nvSpPr>
          <p:cNvPr id="4" name="Footer Placeholder 3">
            <a:extLst>
              <a:ext uri="{FF2B5EF4-FFF2-40B4-BE49-F238E27FC236}">
                <a16:creationId xmlns:a16="http://schemas.microsoft.com/office/drawing/2014/main" id="{7A1DEE8B-9430-4F0A-B8FF-1AD35FBADDB1}"/>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AFF671C-1567-4B77-A6A5-49691AF310B2}"/>
              </a:ext>
            </a:extLst>
          </p:cNvPr>
          <p:cNvSpPr>
            <a:spLocks noGrp="1"/>
          </p:cNvSpPr>
          <p:nvPr>
            <p:ph type="sldNum" sz="quarter" idx="12"/>
          </p:nvPr>
        </p:nvSpPr>
        <p:spPr/>
        <p:txBody>
          <a:bodyPr/>
          <a:lstStyle/>
          <a:p>
            <a:fld id="{831EB026-F562-4BCB-A1EE-F44E5E248A4C}" type="slidenum">
              <a:rPr lang="en-CA" smtClean="0"/>
              <a:t>‹#›</a:t>
            </a:fld>
            <a:endParaRPr lang="en-CA"/>
          </a:p>
        </p:txBody>
      </p:sp>
    </p:spTree>
    <p:extLst>
      <p:ext uri="{BB962C8B-B14F-4D97-AF65-F5344CB8AC3E}">
        <p14:creationId xmlns:p14="http://schemas.microsoft.com/office/powerpoint/2010/main" val="1461919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10123C-A767-47DD-992B-1897C5C67FD6}"/>
              </a:ext>
            </a:extLst>
          </p:cNvPr>
          <p:cNvSpPr>
            <a:spLocks noGrp="1"/>
          </p:cNvSpPr>
          <p:nvPr>
            <p:ph type="dt" sz="half" idx="10"/>
          </p:nvPr>
        </p:nvSpPr>
        <p:spPr/>
        <p:txBody>
          <a:bodyPr/>
          <a:lstStyle/>
          <a:p>
            <a:fld id="{10345679-5446-409E-83DB-9229B9BDAB74}" type="datetimeFigureOut">
              <a:rPr lang="en-CA" smtClean="0"/>
              <a:t>2021-06-07</a:t>
            </a:fld>
            <a:endParaRPr lang="en-CA"/>
          </a:p>
        </p:txBody>
      </p:sp>
      <p:sp>
        <p:nvSpPr>
          <p:cNvPr id="3" name="Footer Placeholder 2">
            <a:extLst>
              <a:ext uri="{FF2B5EF4-FFF2-40B4-BE49-F238E27FC236}">
                <a16:creationId xmlns:a16="http://schemas.microsoft.com/office/drawing/2014/main" id="{CB884658-97E4-4FBD-8395-E5FE28D553AB}"/>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35D6BA30-526B-4E9E-BEBC-9DFA6EA26DF6}"/>
              </a:ext>
            </a:extLst>
          </p:cNvPr>
          <p:cNvSpPr>
            <a:spLocks noGrp="1"/>
          </p:cNvSpPr>
          <p:nvPr>
            <p:ph type="sldNum" sz="quarter" idx="12"/>
          </p:nvPr>
        </p:nvSpPr>
        <p:spPr/>
        <p:txBody>
          <a:bodyPr/>
          <a:lstStyle/>
          <a:p>
            <a:fld id="{831EB026-F562-4BCB-A1EE-F44E5E248A4C}" type="slidenum">
              <a:rPr lang="en-CA" smtClean="0"/>
              <a:t>‹#›</a:t>
            </a:fld>
            <a:endParaRPr lang="en-CA"/>
          </a:p>
        </p:txBody>
      </p:sp>
    </p:spTree>
    <p:extLst>
      <p:ext uri="{BB962C8B-B14F-4D97-AF65-F5344CB8AC3E}">
        <p14:creationId xmlns:p14="http://schemas.microsoft.com/office/powerpoint/2010/main" val="3177890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EE317-5D28-4749-A1C8-C4DE2F4B25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B417176-910E-4986-9009-EA5C5B3588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80F6E1D3-BAAC-4E73-812C-A6FB30174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CFC393-4FF2-4DD7-BC8A-9D65F7435E0D}"/>
              </a:ext>
            </a:extLst>
          </p:cNvPr>
          <p:cNvSpPr>
            <a:spLocks noGrp="1"/>
          </p:cNvSpPr>
          <p:nvPr>
            <p:ph type="dt" sz="half" idx="10"/>
          </p:nvPr>
        </p:nvSpPr>
        <p:spPr/>
        <p:txBody>
          <a:bodyPr/>
          <a:lstStyle/>
          <a:p>
            <a:fld id="{10345679-5446-409E-83DB-9229B9BDAB74}" type="datetimeFigureOut">
              <a:rPr lang="en-CA" smtClean="0"/>
              <a:t>2021-06-07</a:t>
            </a:fld>
            <a:endParaRPr lang="en-CA"/>
          </a:p>
        </p:txBody>
      </p:sp>
      <p:sp>
        <p:nvSpPr>
          <p:cNvPr id="6" name="Footer Placeholder 5">
            <a:extLst>
              <a:ext uri="{FF2B5EF4-FFF2-40B4-BE49-F238E27FC236}">
                <a16:creationId xmlns:a16="http://schemas.microsoft.com/office/drawing/2014/main" id="{B91D83A2-1F62-4C17-A1B9-0F7C8FC776C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7959073-F9E3-4C6E-83E0-BC93F05D8ED5}"/>
              </a:ext>
            </a:extLst>
          </p:cNvPr>
          <p:cNvSpPr>
            <a:spLocks noGrp="1"/>
          </p:cNvSpPr>
          <p:nvPr>
            <p:ph type="sldNum" sz="quarter" idx="12"/>
          </p:nvPr>
        </p:nvSpPr>
        <p:spPr/>
        <p:txBody>
          <a:bodyPr/>
          <a:lstStyle/>
          <a:p>
            <a:fld id="{831EB026-F562-4BCB-A1EE-F44E5E248A4C}" type="slidenum">
              <a:rPr lang="en-CA" smtClean="0"/>
              <a:t>‹#›</a:t>
            </a:fld>
            <a:endParaRPr lang="en-CA"/>
          </a:p>
        </p:txBody>
      </p:sp>
    </p:spTree>
    <p:extLst>
      <p:ext uri="{BB962C8B-B14F-4D97-AF65-F5344CB8AC3E}">
        <p14:creationId xmlns:p14="http://schemas.microsoft.com/office/powerpoint/2010/main" val="3985792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FD11D-143F-4F05-A875-2C4676EA1A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4FCD3E9-7A17-45AC-B1D8-184CFC6ED2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99A0476F-CCF9-4BCA-B396-4DF7CB4047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78F194-26ED-4434-9609-60E13784B2CC}"/>
              </a:ext>
            </a:extLst>
          </p:cNvPr>
          <p:cNvSpPr>
            <a:spLocks noGrp="1"/>
          </p:cNvSpPr>
          <p:nvPr>
            <p:ph type="dt" sz="half" idx="10"/>
          </p:nvPr>
        </p:nvSpPr>
        <p:spPr/>
        <p:txBody>
          <a:bodyPr/>
          <a:lstStyle/>
          <a:p>
            <a:fld id="{10345679-5446-409E-83DB-9229B9BDAB74}" type="datetimeFigureOut">
              <a:rPr lang="en-CA" smtClean="0"/>
              <a:t>2021-06-07</a:t>
            </a:fld>
            <a:endParaRPr lang="en-CA"/>
          </a:p>
        </p:txBody>
      </p:sp>
      <p:sp>
        <p:nvSpPr>
          <p:cNvPr id="6" name="Footer Placeholder 5">
            <a:extLst>
              <a:ext uri="{FF2B5EF4-FFF2-40B4-BE49-F238E27FC236}">
                <a16:creationId xmlns:a16="http://schemas.microsoft.com/office/drawing/2014/main" id="{1E8AB748-B6CA-4784-BDDF-FA13B3A1EFD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EC50E3D-26F2-4BC0-8020-43AC332906B3}"/>
              </a:ext>
            </a:extLst>
          </p:cNvPr>
          <p:cNvSpPr>
            <a:spLocks noGrp="1"/>
          </p:cNvSpPr>
          <p:nvPr>
            <p:ph type="sldNum" sz="quarter" idx="12"/>
          </p:nvPr>
        </p:nvSpPr>
        <p:spPr/>
        <p:txBody>
          <a:bodyPr/>
          <a:lstStyle/>
          <a:p>
            <a:fld id="{831EB026-F562-4BCB-A1EE-F44E5E248A4C}" type="slidenum">
              <a:rPr lang="en-CA" smtClean="0"/>
              <a:t>‹#›</a:t>
            </a:fld>
            <a:endParaRPr lang="en-CA"/>
          </a:p>
        </p:txBody>
      </p:sp>
    </p:spTree>
    <p:extLst>
      <p:ext uri="{BB962C8B-B14F-4D97-AF65-F5344CB8AC3E}">
        <p14:creationId xmlns:p14="http://schemas.microsoft.com/office/powerpoint/2010/main" val="1771989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4C642B-20A7-466B-8E38-93700B001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C7E459F-E2A3-4B0A-821D-FEFD0157B0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8273FC4-55DC-43E3-92A1-B8073B4F1B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345679-5446-409E-83DB-9229B9BDAB74}" type="datetimeFigureOut">
              <a:rPr lang="en-CA" smtClean="0"/>
              <a:t>2021-06-07</a:t>
            </a:fld>
            <a:endParaRPr lang="en-CA"/>
          </a:p>
        </p:txBody>
      </p:sp>
      <p:sp>
        <p:nvSpPr>
          <p:cNvPr id="5" name="Footer Placeholder 4">
            <a:extLst>
              <a:ext uri="{FF2B5EF4-FFF2-40B4-BE49-F238E27FC236}">
                <a16:creationId xmlns:a16="http://schemas.microsoft.com/office/drawing/2014/main" id="{129C539E-BE80-4C64-8D9B-21582C939E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47A1D90A-2FB1-4CAB-9FD8-74FC2298A9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1EB026-F562-4BCB-A1EE-F44E5E248A4C}" type="slidenum">
              <a:rPr lang="en-CA" smtClean="0"/>
              <a:t>‹#›</a:t>
            </a:fld>
            <a:endParaRPr lang="en-CA"/>
          </a:p>
        </p:txBody>
      </p:sp>
    </p:spTree>
    <p:extLst>
      <p:ext uri="{BB962C8B-B14F-4D97-AF65-F5344CB8AC3E}">
        <p14:creationId xmlns:p14="http://schemas.microsoft.com/office/powerpoint/2010/main" val="37623446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en.wikipedia.org/wiki/Pyroelectric"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www.amazon.ca/Echo-Dot-3rd-gen-" TargetMode="External"/><Relationship Id="rId2" Type="http://schemas.openxmlformats.org/officeDocument/2006/relationships/hyperlink" Target="https://abra-electronics.com/electromechanical/motors/stepper-motors/nema-" TargetMode="External"/><Relationship Id="rId1" Type="http://schemas.openxmlformats.org/officeDocument/2006/relationships/slideLayout" Target="../slideLayouts/slideLayout2.xml"/><Relationship Id="rId4" Type="http://schemas.openxmlformats.org/officeDocument/2006/relationships/hyperlink" Target="https://www.amazon.ca/handskit-Soldering-Equipment-Adjustable-" TargetMode="External"/></Relationships>
</file>

<file path=ppt/slides/_rels/slide39.xml.rels><?xml version="1.0" encoding="UTF-8" standalone="yes"?>
<Relationships xmlns="http://schemas.openxmlformats.org/package/2006/relationships"><Relationship Id="rId2" Type="http://schemas.openxmlformats.org/officeDocument/2006/relationships/hyperlink" Target="https://www.digikey.ca/en/products/detail/klein-tools-inc/MM300/6597021"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7F315-D445-4DDC-BFD6-0CD3D0623EC1}"/>
              </a:ext>
            </a:extLst>
          </p:cNvPr>
          <p:cNvSpPr>
            <a:spLocks noGrp="1"/>
          </p:cNvSpPr>
          <p:nvPr>
            <p:ph type="ctrTitle"/>
          </p:nvPr>
        </p:nvSpPr>
        <p:spPr>
          <a:xfrm>
            <a:off x="1348033" y="311085"/>
            <a:ext cx="9319967" cy="2262433"/>
          </a:xfrm>
        </p:spPr>
        <p:txBody>
          <a:bodyPr>
            <a:normAutofit/>
          </a:bodyPr>
          <a:lstStyle/>
          <a:p>
            <a:r>
              <a:rPr lang="en-CA" sz="4000" dirty="0">
                <a:latin typeface="Times New Roman" panose="02020603050405020304" pitchFamily="18" charset="0"/>
                <a:cs typeface="Times New Roman" panose="02020603050405020304" pitchFamily="18" charset="0"/>
              </a:rPr>
              <a:t>Description of Components</a:t>
            </a:r>
            <a:br>
              <a:rPr lang="en-CA" sz="4000" dirty="0">
                <a:latin typeface="Times New Roman" panose="02020603050405020304" pitchFamily="18" charset="0"/>
                <a:cs typeface="Times New Roman" panose="02020603050405020304" pitchFamily="18" charset="0"/>
              </a:rPr>
            </a:br>
            <a:r>
              <a:rPr lang="en-CA" sz="4000" dirty="0">
                <a:latin typeface="Times New Roman" panose="02020603050405020304" pitchFamily="18" charset="0"/>
                <a:cs typeface="Times New Roman" panose="02020603050405020304" pitchFamily="18" charset="0"/>
              </a:rPr>
              <a:t>Project: Smart Medicine Reminder and Vending Machine</a:t>
            </a:r>
          </a:p>
        </p:txBody>
      </p:sp>
      <p:sp>
        <p:nvSpPr>
          <p:cNvPr id="3" name="Subtitle 2">
            <a:extLst>
              <a:ext uri="{FF2B5EF4-FFF2-40B4-BE49-F238E27FC236}">
                <a16:creationId xmlns:a16="http://schemas.microsoft.com/office/drawing/2014/main" id="{67490799-B589-4556-9AF3-918273D7B8DB}"/>
              </a:ext>
            </a:extLst>
          </p:cNvPr>
          <p:cNvSpPr>
            <a:spLocks noGrp="1"/>
          </p:cNvSpPr>
          <p:nvPr>
            <p:ph type="subTitle" idx="1"/>
          </p:nvPr>
        </p:nvSpPr>
        <p:spPr/>
        <p:txBody>
          <a:bodyPr>
            <a:normAutofit/>
          </a:bodyPr>
          <a:lstStyle/>
          <a:p>
            <a:pPr algn="l"/>
            <a:r>
              <a:rPr lang="en-CA" sz="1800" dirty="0">
                <a:latin typeface="Times New Roman" panose="02020603050405020304" pitchFamily="18" charset="0"/>
                <a:cs typeface="Times New Roman" panose="02020603050405020304" pitchFamily="18" charset="0"/>
              </a:rPr>
              <a:t>Instructor: Prof. Mike </a:t>
            </a:r>
            <a:r>
              <a:rPr lang="en-CA" sz="1800" dirty="0" err="1">
                <a:latin typeface="Times New Roman" panose="02020603050405020304" pitchFamily="18" charset="0"/>
                <a:cs typeface="Times New Roman" panose="02020603050405020304" pitchFamily="18" charset="0"/>
              </a:rPr>
              <a:t>Aleshams</a:t>
            </a:r>
            <a:endParaRPr lang="en-CA" sz="1800" dirty="0">
              <a:latin typeface="Times New Roman" panose="02020603050405020304" pitchFamily="18" charset="0"/>
              <a:cs typeface="Times New Roman" panose="02020603050405020304" pitchFamily="18" charset="0"/>
            </a:endParaRPr>
          </a:p>
          <a:p>
            <a:pPr algn="l"/>
            <a:r>
              <a:rPr lang="en-CA" sz="1800" dirty="0">
                <a:latin typeface="Times New Roman" panose="02020603050405020304" pitchFamily="18" charset="0"/>
                <a:cs typeface="Times New Roman" panose="02020603050405020304" pitchFamily="18" charset="0"/>
              </a:rPr>
              <a:t>Submitted by: Suman Mosam C0770660</a:t>
            </a:r>
          </a:p>
          <a:p>
            <a:pPr algn="l"/>
            <a:r>
              <a:rPr lang="en-CA" sz="1800" dirty="0">
                <a:latin typeface="Times New Roman" panose="02020603050405020304" pitchFamily="18" charset="0"/>
                <a:cs typeface="Times New Roman" panose="02020603050405020304" pitchFamily="18" charset="0"/>
              </a:rPr>
              <a:t>Individual Meeting no: 1</a:t>
            </a:r>
          </a:p>
        </p:txBody>
      </p:sp>
      <p:pic>
        <p:nvPicPr>
          <p:cNvPr id="4" name="Picture 3">
            <a:extLst>
              <a:ext uri="{FF2B5EF4-FFF2-40B4-BE49-F238E27FC236}">
                <a16:creationId xmlns:a16="http://schemas.microsoft.com/office/drawing/2014/main" id="{43A142C0-97FD-47BF-8815-3F8B4FC81742}"/>
              </a:ext>
            </a:extLst>
          </p:cNvPr>
          <p:cNvPicPr>
            <a:picLocks noChangeAspect="1"/>
          </p:cNvPicPr>
          <p:nvPr/>
        </p:nvPicPr>
        <p:blipFill>
          <a:blip r:embed="rId2"/>
          <a:stretch>
            <a:fillRect/>
          </a:stretch>
        </p:blipFill>
        <p:spPr>
          <a:xfrm>
            <a:off x="8779955" y="5503101"/>
            <a:ext cx="2475191" cy="981541"/>
          </a:xfrm>
          <a:prstGeom prst="rect">
            <a:avLst/>
          </a:prstGeom>
        </p:spPr>
      </p:pic>
    </p:spTree>
    <p:extLst>
      <p:ext uri="{BB962C8B-B14F-4D97-AF65-F5344CB8AC3E}">
        <p14:creationId xmlns:p14="http://schemas.microsoft.com/office/powerpoint/2010/main" val="4135010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E62E1-6E1B-4F4F-801E-CE8FEFD6102B}"/>
              </a:ext>
            </a:extLst>
          </p:cNvPr>
          <p:cNvSpPr>
            <a:spLocks noGrp="1"/>
          </p:cNvSpPr>
          <p:nvPr>
            <p:ph type="title"/>
          </p:nvPr>
        </p:nvSpPr>
        <p:spPr/>
        <p:txBody>
          <a:bodyPr>
            <a:normAutofit/>
          </a:bodyPr>
          <a:lstStyle/>
          <a:p>
            <a:r>
              <a:rPr lang="en-CA" sz="4000" dirty="0">
                <a:latin typeface="Times New Roman" panose="02020603050405020304" pitchFamily="18" charset="0"/>
                <a:cs typeface="Times New Roman" panose="02020603050405020304" pitchFamily="18" charset="0"/>
              </a:rPr>
              <a:t>Raspberry pi 4 model B</a:t>
            </a:r>
          </a:p>
        </p:txBody>
      </p:sp>
      <p:sp>
        <p:nvSpPr>
          <p:cNvPr id="3" name="Content Placeholder 2">
            <a:extLst>
              <a:ext uri="{FF2B5EF4-FFF2-40B4-BE49-F238E27FC236}">
                <a16:creationId xmlns:a16="http://schemas.microsoft.com/office/drawing/2014/main" id="{4AAF919C-A1A9-49B8-B780-C64C78C09BC8}"/>
              </a:ext>
            </a:extLst>
          </p:cNvPr>
          <p:cNvSpPr>
            <a:spLocks noGrp="1"/>
          </p:cNvSpPr>
          <p:nvPr>
            <p:ph idx="1"/>
          </p:nvPr>
        </p:nvSpPr>
        <p:spPr/>
        <p:txBody>
          <a:bodyPr>
            <a:normAutofit/>
          </a:bodyPr>
          <a:lstStyle/>
          <a:p>
            <a:pPr marL="0" indent="0" algn="l">
              <a:buNone/>
            </a:pPr>
            <a:r>
              <a:rPr lang="en-CA" sz="1600" dirty="0">
                <a:solidFill>
                  <a:srgbClr val="222222"/>
                </a:solidFill>
                <a:latin typeface="Times New Roman" panose="02020603050405020304" pitchFamily="18" charset="0"/>
                <a:cs typeface="Times New Roman" panose="02020603050405020304" pitchFamily="18" charset="0"/>
              </a:rPr>
              <a:t>Technical Specifications:</a:t>
            </a:r>
          </a:p>
          <a:p>
            <a:pPr algn="l">
              <a:buFont typeface="Arial" panose="020B0604020202020204" pitchFamily="34" charset="0"/>
              <a:buChar char="•"/>
            </a:pPr>
            <a:r>
              <a:rPr lang="en-CA" sz="1600" b="0" i="0" dirty="0">
                <a:solidFill>
                  <a:srgbClr val="222222"/>
                </a:solidFill>
                <a:effectLst/>
                <a:latin typeface="Times New Roman" panose="02020603050405020304" pitchFamily="18" charset="0"/>
                <a:cs typeface="Times New Roman" panose="02020603050405020304" pitchFamily="18" charset="0"/>
              </a:rPr>
              <a:t>OpenGL ES 3.1, Vulkan 1.0</a:t>
            </a:r>
          </a:p>
          <a:p>
            <a:pPr algn="l">
              <a:buFont typeface="Arial" panose="020B0604020202020204" pitchFamily="34" charset="0"/>
              <a:buChar char="•"/>
            </a:pPr>
            <a:r>
              <a:rPr lang="en-CA" sz="1600" b="0" i="0" dirty="0">
                <a:solidFill>
                  <a:srgbClr val="222222"/>
                </a:solidFill>
                <a:effectLst/>
                <a:latin typeface="Times New Roman" panose="02020603050405020304" pitchFamily="18" charset="0"/>
                <a:cs typeface="Times New Roman" panose="02020603050405020304" pitchFamily="18" charset="0"/>
              </a:rPr>
              <a:t>Micro-SD card slot for loading operating system and data storage</a:t>
            </a:r>
          </a:p>
          <a:p>
            <a:pPr algn="l">
              <a:buFont typeface="Arial" panose="020B0604020202020204" pitchFamily="34" charset="0"/>
              <a:buChar char="•"/>
            </a:pPr>
            <a:r>
              <a:rPr lang="en-CA" sz="1600" b="0" i="0" dirty="0">
                <a:solidFill>
                  <a:srgbClr val="222222"/>
                </a:solidFill>
                <a:effectLst/>
                <a:latin typeface="Times New Roman" panose="02020603050405020304" pitchFamily="18" charset="0"/>
                <a:cs typeface="Times New Roman" panose="02020603050405020304" pitchFamily="18" charset="0"/>
              </a:rPr>
              <a:t>5V DC via USB-C connector (minimum 3A*)</a:t>
            </a:r>
          </a:p>
          <a:p>
            <a:pPr algn="l">
              <a:buFont typeface="Arial" panose="020B0604020202020204" pitchFamily="34" charset="0"/>
              <a:buChar char="•"/>
            </a:pPr>
            <a:r>
              <a:rPr lang="en-CA" sz="1600" b="0" i="0" dirty="0">
                <a:solidFill>
                  <a:srgbClr val="222222"/>
                </a:solidFill>
                <a:effectLst/>
                <a:latin typeface="Times New Roman" panose="02020603050405020304" pitchFamily="18" charset="0"/>
                <a:cs typeface="Times New Roman" panose="02020603050405020304" pitchFamily="18" charset="0"/>
              </a:rPr>
              <a:t>5V DC via GPIO header (minimum 3A*)</a:t>
            </a:r>
          </a:p>
          <a:p>
            <a:pPr algn="l">
              <a:buFont typeface="Arial" panose="020B0604020202020204" pitchFamily="34" charset="0"/>
              <a:buChar char="•"/>
            </a:pPr>
            <a:r>
              <a:rPr lang="en-CA" sz="1600" b="0" i="0" dirty="0">
                <a:solidFill>
                  <a:srgbClr val="222222"/>
                </a:solidFill>
                <a:effectLst/>
                <a:latin typeface="Times New Roman" panose="02020603050405020304" pitchFamily="18" charset="0"/>
                <a:cs typeface="Times New Roman" panose="02020603050405020304" pitchFamily="18" charset="0"/>
              </a:rPr>
              <a:t>Power over Ethernet (PoE) enabled (requires separate PoE HAT)</a:t>
            </a:r>
          </a:p>
          <a:p>
            <a:pPr algn="l">
              <a:buFont typeface="Arial" panose="020B0604020202020204" pitchFamily="34" charset="0"/>
              <a:buChar char="•"/>
            </a:pPr>
            <a:r>
              <a:rPr lang="en-CA" sz="1600" b="0" i="0" dirty="0">
                <a:solidFill>
                  <a:srgbClr val="222222"/>
                </a:solidFill>
                <a:effectLst/>
                <a:latin typeface="Times New Roman" panose="02020603050405020304" pitchFamily="18" charset="0"/>
                <a:cs typeface="Times New Roman" panose="02020603050405020304" pitchFamily="18" charset="0"/>
              </a:rPr>
              <a:t>Operating temperature: 0 – 50 degrees C ambient</a:t>
            </a:r>
          </a:p>
          <a:p>
            <a:pPr marL="0" indent="0" algn="l">
              <a:buNone/>
            </a:pPr>
            <a:r>
              <a:rPr lang="en-CA" sz="1600" b="0" i="0" dirty="0">
                <a:solidFill>
                  <a:srgbClr val="222222"/>
                </a:solidFill>
                <a:effectLst/>
                <a:latin typeface="Times New Roman" panose="02020603050405020304" pitchFamily="18" charset="0"/>
                <a:cs typeface="Times New Roman" panose="02020603050405020304" pitchFamily="18" charset="0"/>
              </a:rPr>
              <a:t>A good quality 2.5A power supply can be used if downstream USB peripherals consume less than 500mA in total.</a:t>
            </a:r>
          </a:p>
          <a:p>
            <a:endParaRPr lang="en-CA" sz="1600" dirty="0"/>
          </a:p>
        </p:txBody>
      </p:sp>
    </p:spTree>
    <p:extLst>
      <p:ext uri="{BB962C8B-B14F-4D97-AF65-F5344CB8AC3E}">
        <p14:creationId xmlns:p14="http://schemas.microsoft.com/office/powerpoint/2010/main" val="1526569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14DD4F-B84D-4D4D-BDDC-496CF053AD43}"/>
              </a:ext>
            </a:extLst>
          </p:cNvPr>
          <p:cNvSpPr>
            <a:spLocks noGrp="1"/>
          </p:cNvSpPr>
          <p:nvPr>
            <p:ph type="title"/>
          </p:nvPr>
        </p:nvSpPr>
        <p:spPr>
          <a:xfrm>
            <a:off x="838200" y="365125"/>
            <a:ext cx="10515600" cy="1306443"/>
          </a:xfrm>
        </p:spPr>
        <p:txBody>
          <a:bodyPr>
            <a:normAutofit/>
          </a:bodyPr>
          <a:lstStyle/>
          <a:p>
            <a:r>
              <a:rPr lang="en-CA" sz="4000" dirty="0">
                <a:latin typeface="Times New Roman" panose="02020603050405020304" pitchFamily="18" charset="0"/>
                <a:cs typeface="Times New Roman" panose="02020603050405020304" pitchFamily="18" charset="0"/>
              </a:rPr>
              <a:t>Arduino Uno</a:t>
            </a:r>
          </a:p>
        </p:txBody>
      </p:sp>
      <p:sp>
        <p:nvSpPr>
          <p:cNvPr id="9" name="Content Placeholder 8">
            <a:extLst>
              <a:ext uri="{FF2B5EF4-FFF2-40B4-BE49-F238E27FC236}">
                <a16:creationId xmlns:a16="http://schemas.microsoft.com/office/drawing/2014/main" id="{9D9728DC-9A38-4F80-B325-232FDC89E94F}"/>
              </a:ext>
            </a:extLst>
          </p:cNvPr>
          <p:cNvSpPr>
            <a:spLocks noGrp="1"/>
          </p:cNvSpPr>
          <p:nvPr>
            <p:ph idx="1"/>
          </p:nvPr>
        </p:nvSpPr>
        <p:spPr>
          <a:xfrm>
            <a:off x="6246778" y="1757531"/>
            <a:ext cx="5368047" cy="4545992"/>
          </a:xfrm>
        </p:spPr>
        <p:txBody>
          <a:bodyPr>
            <a:normAutofit/>
          </a:bodyPr>
          <a:lstStyle/>
          <a:p>
            <a:r>
              <a:rPr lang="en-US" sz="1600" b="1" i="0" dirty="0">
                <a:effectLst/>
                <a:latin typeface="Times New Roman" panose="02020603050405020304" pitchFamily="18" charset="0"/>
                <a:cs typeface="Times New Roman" panose="02020603050405020304" pitchFamily="18" charset="0"/>
              </a:rPr>
              <a:t>Arduino Uno</a:t>
            </a:r>
            <a:r>
              <a:rPr lang="en-US" sz="1600" b="0" i="0" dirty="0">
                <a:effectLst/>
                <a:latin typeface="Times New Roman" panose="02020603050405020304" pitchFamily="18" charset="0"/>
                <a:cs typeface="Times New Roman" panose="02020603050405020304" pitchFamily="18" charset="0"/>
              </a:rPr>
              <a:t> is a microcontroller board based on the ATmega328P .</a:t>
            </a: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endParaRPr lang="en-US" sz="1600" b="0" i="0" dirty="0">
              <a:effectLst/>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a:p>
            <a:pPr marL="0" indent="0">
              <a:buNone/>
            </a:pPr>
            <a:endParaRPr lang="en-US" sz="1600" b="0" i="0" dirty="0">
              <a:effectLst/>
              <a:latin typeface="Times New Roman" panose="02020603050405020304" pitchFamily="18" charset="0"/>
              <a:cs typeface="Times New Roman" panose="02020603050405020304" pitchFamily="18" charset="0"/>
            </a:endParaRPr>
          </a:p>
          <a:p>
            <a:r>
              <a:rPr lang="en-US" sz="1600" b="0" i="0" dirty="0">
                <a:effectLst/>
                <a:latin typeface="Times New Roman" panose="02020603050405020304" pitchFamily="18" charset="0"/>
                <a:cs typeface="Times New Roman" panose="02020603050405020304" pitchFamily="18" charset="0"/>
              </a:rPr>
              <a:t>It has 14 digital input/output pins (of which 6 can be used as PWM outputs), 6 analog inputs, a 16 MHz ceramic resonator (CSTCE16M0V53-R0), a USB connection, a power jack, an ICSP header and a reset button.</a:t>
            </a:r>
            <a:endParaRPr lang="en-US" sz="16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94350710-9637-4513-84FA-40C4476FE426}"/>
              </a:ext>
            </a:extLst>
          </p:cNvPr>
          <p:cNvPicPr>
            <a:picLocks noChangeAspect="1"/>
          </p:cNvPicPr>
          <p:nvPr/>
        </p:nvPicPr>
        <p:blipFill rotWithShape="1">
          <a:blip r:embed="rId2"/>
          <a:srcRect l="4703"/>
          <a:stretch/>
        </p:blipFill>
        <p:spPr>
          <a:xfrm>
            <a:off x="912200" y="2535411"/>
            <a:ext cx="4835561" cy="3310912"/>
          </a:xfrm>
          <a:prstGeom prst="rect">
            <a:avLst/>
          </a:prstGeom>
        </p:spPr>
      </p:pic>
    </p:spTree>
    <p:extLst>
      <p:ext uri="{BB962C8B-B14F-4D97-AF65-F5344CB8AC3E}">
        <p14:creationId xmlns:p14="http://schemas.microsoft.com/office/powerpoint/2010/main" val="2023299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AC43-9BA1-4980-89BD-136CADD009F2}"/>
              </a:ext>
            </a:extLst>
          </p:cNvPr>
          <p:cNvSpPr>
            <a:spLocks noGrp="1"/>
          </p:cNvSpPr>
          <p:nvPr>
            <p:ph type="title"/>
          </p:nvPr>
        </p:nvSpPr>
        <p:spPr/>
        <p:txBody>
          <a:bodyPr>
            <a:normAutofit/>
          </a:bodyPr>
          <a:lstStyle/>
          <a:p>
            <a:r>
              <a:rPr lang="en-CA" sz="4000" dirty="0">
                <a:latin typeface="Times New Roman" panose="02020603050405020304" pitchFamily="18" charset="0"/>
                <a:cs typeface="Times New Roman" panose="02020603050405020304" pitchFamily="18" charset="0"/>
              </a:rPr>
              <a:t>Arduino Uno</a:t>
            </a:r>
            <a:endParaRPr lang="en-CA" sz="4000" dirty="0"/>
          </a:p>
        </p:txBody>
      </p:sp>
      <p:sp>
        <p:nvSpPr>
          <p:cNvPr id="3" name="Content Placeholder 2">
            <a:extLst>
              <a:ext uri="{FF2B5EF4-FFF2-40B4-BE49-F238E27FC236}">
                <a16:creationId xmlns:a16="http://schemas.microsoft.com/office/drawing/2014/main" id="{FF1DDC83-1870-44A8-85A3-5EC29F683DF2}"/>
              </a:ext>
            </a:extLst>
          </p:cNvPr>
          <p:cNvSpPr>
            <a:spLocks noGrp="1"/>
          </p:cNvSpPr>
          <p:nvPr>
            <p:ph idx="1"/>
          </p:nvPr>
        </p:nvSpPr>
        <p:spPr/>
        <p:txBody>
          <a:bodyPr>
            <a:normAutofit/>
          </a:bodyPr>
          <a:lstStyle/>
          <a:p>
            <a:pPr marL="0" indent="0">
              <a:buNone/>
            </a:pPr>
            <a:r>
              <a:rPr lang="en-CA" sz="1600" dirty="0">
                <a:latin typeface="Times New Roman" panose="02020603050405020304" pitchFamily="18" charset="0"/>
                <a:cs typeface="Times New Roman" panose="02020603050405020304" pitchFamily="18" charset="0"/>
              </a:rPr>
              <a:t>Technical Specifications:</a:t>
            </a:r>
          </a:p>
          <a:p>
            <a:pPr marL="0" indent="0">
              <a:buNone/>
            </a:pPr>
            <a:endParaRPr lang="en-CA"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A1A7DA3-7246-4E3E-B27F-050BE9E0BB77}"/>
              </a:ext>
            </a:extLst>
          </p:cNvPr>
          <p:cNvPicPr>
            <a:picLocks noChangeAspect="1"/>
          </p:cNvPicPr>
          <p:nvPr/>
        </p:nvPicPr>
        <p:blipFill>
          <a:blip r:embed="rId2"/>
          <a:stretch>
            <a:fillRect/>
          </a:stretch>
        </p:blipFill>
        <p:spPr>
          <a:xfrm>
            <a:off x="3112850" y="1544357"/>
            <a:ext cx="5583678" cy="5313643"/>
          </a:xfrm>
          <a:prstGeom prst="rect">
            <a:avLst/>
          </a:prstGeom>
        </p:spPr>
      </p:pic>
    </p:spTree>
    <p:extLst>
      <p:ext uri="{BB962C8B-B14F-4D97-AF65-F5344CB8AC3E}">
        <p14:creationId xmlns:p14="http://schemas.microsoft.com/office/powerpoint/2010/main" val="1530399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6ABA5B-AFAF-4FF2-8349-A265F7F617E8}"/>
              </a:ext>
            </a:extLst>
          </p:cNvPr>
          <p:cNvSpPr>
            <a:spLocks noGrp="1"/>
          </p:cNvSpPr>
          <p:nvPr>
            <p:ph type="title"/>
          </p:nvPr>
        </p:nvSpPr>
        <p:spPr>
          <a:xfrm>
            <a:off x="838200" y="365125"/>
            <a:ext cx="8004141" cy="1807305"/>
          </a:xfrm>
        </p:spPr>
        <p:txBody>
          <a:bodyPr>
            <a:normAutofit/>
          </a:bodyPr>
          <a:lstStyle/>
          <a:p>
            <a:r>
              <a:rPr lang="en-CA" dirty="0" err="1">
                <a:latin typeface="Times New Roman" panose="02020603050405020304" pitchFamily="18" charset="0"/>
                <a:cs typeface="Times New Roman" panose="02020603050405020304" pitchFamily="18" charset="0"/>
              </a:rPr>
              <a:t>Nema</a:t>
            </a:r>
            <a:r>
              <a:rPr lang="en-CA" dirty="0">
                <a:latin typeface="Times New Roman" panose="02020603050405020304" pitchFamily="18" charset="0"/>
                <a:cs typeface="Times New Roman" panose="02020603050405020304" pitchFamily="18" charset="0"/>
              </a:rPr>
              <a:t> 17 Stepper Motor</a:t>
            </a:r>
          </a:p>
        </p:txBody>
      </p:sp>
      <p:sp>
        <p:nvSpPr>
          <p:cNvPr id="2054" name="Content Placeholder 2053">
            <a:extLst>
              <a:ext uri="{FF2B5EF4-FFF2-40B4-BE49-F238E27FC236}">
                <a16:creationId xmlns:a16="http://schemas.microsoft.com/office/drawing/2014/main" id="{33902F4D-68C3-4594-91DC-D82964455526}"/>
              </a:ext>
            </a:extLst>
          </p:cNvPr>
          <p:cNvSpPr>
            <a:spLocks noGrp="1"/>
          </p:cNvSpPr>
          <p:nvPr>
            <p:ph idx="1"/>
          </p:nvPr>
        </p:nvSpPr>
        <p:spPr>
          <a:xfrm>
            <a:off x="6246778" y="2381434"/>
            <a:ext cx="4619621" cy="3843666"/>
          </a:xfrm>
        </p:spPr>
        <p:txBody>
          <a:bodyPr>
            <a:normAutofit/>
          </a:bodyPr>
          <a:lstStyle/>
          <a:p>
            <a:r>
              <a:rPr lang="en-CA" sz="1600" i="0" dirty="0">
                <a:solidFill>
                  <a:srgbClr val="333333"/>
                </a:solidFill>
                <a:effectLst/>
                <a:latin typeface="Times New Roman" panose="02020603050405020304" pitchFamily="18" charset="0"/>
                <a:cs typeface="Times New Roman" panose="02020603050405020304" pitchFamily="18" charset="0"/>
              </a:rPr>
              <a:t>17HS4023 </a:t>
            </a:r>
            <a:r>
              <a:rPr lang="en-CA" sz="1600" i="0" dirty="0" err="1">
                <a:solidFill>
                  <a:srgbClr val="333333"/>
                </a:solidFill>
                <a:effectLst/>
                <a:latin typeface="Times New Roman" panose="02020603050405020304" pitchFamily="18" charset="0"/>
                <a:cs typeface="Times New Roman" panose="02020603050405020304" pitchFamily="18" charset="0"/>
              </a:rPr>
              <a:t>Nema</a:t>
            </a:r>
            <a:r>
              <a:rPr lang="en-CA" sz="1600" i="0" dirty="0">
                <a:solidFill>
                  <a:srgbClr val="333333"/>
                </a:solidFill>
                <a:effectLst/>
                <a:latin typeface="Times New Roman" panose="02020603050405020304" pitchFamily="18" charset="0"/>
                <a:cs typeface="Times New Roman" panose="02020603050405020304" pitchFamily="18" charset="0"/>
              </a:rPr>
              <a:t> 17 42x42x24mm 0.7A Bi-Polar Dual Phase 1.8° Stepper Motor a</a:t>
            </a:r>
            <a:r>
              <a:rPr lang="en-US" sz="1600" b="0" i="0" dirty="0">
                <a:solidFill>
                  <a:srgbClr val="333333"/>
                </a:solidFill>
                <a:effectLst/>
                <a:latin typeface="Times New Roman" panose="02020603050405020304" pitchFamily="18" charset="0"/>
                <a:cs typeface="Times New Roman" panose="02020603050405020304" pitchFamily="18" charset="0"/>
              </a:rPr>
              <a:t>re used very commonly in a lot of 3D printers and RepRap CNC machines. It can also be used in general control machinery, automation and robotics applications.</a:t>
            </a:r>
          </a:p>
          <a:p>
            <a:pPr algn="l"/>
            <a:r>
              <a:rPr lang="en-US" sz="1600" b="0" i="0" dirty="0">
                <a:solidFill>
                  <a:srgbClr val="333333"/>
                </a:solidFill>
                <a:effectLst/>
                <a:latin typeface="Times New Roman" panose="02020603050405020304" pitchFamily="18" charset="0"/>
                <a:cs typeface="Times New Roman" panose="02020603050405020304" pitchFamily="18" charset="0"/>
              </a:rPr>
              <a:t>A NEMA 17 stepper motor is a stepper motor with a 1.7 x 1.7 inch (42.3 x 42.3 mm) faceplate.</a:t>
            </a:r>
          </a:p>
          <a:p>
            <a:pPr algn="l"/>
            <a:r>
              <a:rPr lang="en-US" sz="1600" b="0" i="0" dirty="0">
                <a:solidFill>
                  <a:srgbClr val="333333"/>
                </a:solidFill>
                <a:effectLst/>
                <a:latin typeface="Times New Roman" panose="02020603050405020304" pitchFamily="18" charset="0"/>
                <a:cs typeface="Times New Roman" panose="02020603050405020304" pitchFamily="18" charset="0"/>
              </a:rPr>
              <a:t>The motor conveniently connects via a typical 6 pin JST connector.</a:t>
            </a:r>
          </a:p>
          <a:p>
            <a:pPr algn="l"/>
            <a:r>
              <a:rPr lang="en-US" sz="1600" b="0" i="0" dirty="0">
                <a:solidFill>
                  <a:srgbClr val="333333"/>
                </a:solidFill>
                <a:effectLst/>
                <a:latin typeface="Times New Roman" panose="02020603050405020304" pitchFamily="18" charset="0"/>
                <a:cs typeface="Times New Roman" panose="02020603050405020304" pitchFamily="18" charset="0"/>
              </a:rPr>
              <a:t>This unit comes with a 6-pin female JST to 4 pin female header cable.</a:t>
            </a:r>
          </a:p>
          <a:p>
            <a:pPr marL="0" indent="0">
              <a:buNone/>
            </a:pPr>
            <a:endParaRPr lang="en-US" sz="16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33F6A51E-FF0D-42A0-AC21-7B984173B0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054" b="1"/>
          <a:stretch/>
        </p:blipFill>
        <p:spPr bwMode="auto">
          <a:xfrm>
            <a:off x="680940" y="2060923"/>
            <a:ext cx="3179891" cy="3657295"/>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6700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272A5-817E-457A-B5CE-DECE207D3ED9}"/>
              </a:ext>
            </a:extLst>
          </p:cNvPr>
          <p:cNvSpPr>
            <a:spLocks noGrp="1"/>
          </p:cNvSpPr>
          <p:nvPr>
            <p:ph type="title"/>
          </p:nvPr>
        </p:nvSpPr>
        <p:spPr/>
        <p:txBody>
          <a:bodyPr>
            <a:normAutofit/>
          </a:bodyPr>
          <a:lstStyle/>
          <a:p>
            <a:r>
              <a:rPr lang="en-CA" sz="4000" dirty="0" err="1">
                <a:latin typeface="Times New Roman" panose="02020603050405020304" pitchFamily="18" charset="0"/>
                <a:cs typeface="Times New Roman" panose="02020603050405020304" pitchFamily="18" charset="0"/>
              </a:rPr>
              <a:t>Nema</a:t>
            </a:r>
            <a:r>
              <a:rPr lang="en-CA" sz="4000" dirty="0">
                <a:latin typeface="Times New Roman" panose="02020603050405020304" pitchFamily="18" charset="0"/>
                <a:cs typeface="Times New Roman" panose="02020603050405020304" pitchFamily="18" charset="0"/>
              </a:rPr>
              <a:t> 17 Stepper Motor</a:t>
            </a:r>
          </a:p>
        </p:txBody>
      </p:sp>
      <p:sp>
        <p:nvSpPr>
          <p:cNvPr id="3" name="Content Placeholder 2">
            <a:extLst>
              <a:ext uri="{FF2B5EF4-FFF2-40B4-BE49-F238E27FC236}">
                <a16:creationId xmlns:a16="http://schemas.microsoft.com/office/drawing/2014/main" id="{A83BC89F-B48B-4B93-A360-2AE8117504F0}"/>
              </a:ext>
            </a:extLst>
          </p:cNvPr>
          <p:cNvSpPr>
            <a:spLocks noGrp="1"/>
          </p:cNvSpPr>
          <p:nvPr>
            <p:ph idx="1"/>
          </p:nvPr>
        </p:nvSpPr>
        <p:spPr/>
        <p:txBody>
          <a:bodyPr>
            <a:noAutofit/>
          </a:bodyPr>
          <a:lstStyle/>
          <a:p>
            <a:pPr marL="0" indent="0" algn="l">
              <a:buNone/>
            </a:pPr>
            <a:r>
              <a:rPr lang="en-CA" sz="1600" dirty="0">
                <a:latin typeface="Times New Roman" panose="02020603050405020304" pitchFamily="18" charset="0"/>
                <a:cs typeface="Times New Roman" panose="02020603050405020304" pitchFamily="18" charset="0"/>
              </a:rPr>
              <a:t>Technical Specifications: </a:t>
            </a:r>
          </a:p>
          <a:p>
            <a:pPr marL="0" indent="0" algn="l">
              <a:buNone/>
            </a:pPr>
            <a:r>
              <a:rPr lang="en-CA" sz="1600" b="0" i="0" dirty="0">
                <a:solidFill>
                  <a:srgbClr val="333333"/>
                </a:solidFill>
                <a:effectLst/>
                <a:latin typeface="Times New Roman" panose="02020603050405020304" pitchFamily="18" charset="0"/>
                <a:cs typeface="Times New Roman" panose="02020603050405020304" pitchFamily="18" charset="0"/>
              </a:rPr>
              <a:t>Phase: 2-phase step drive.</a:t>
            </a:r>
          </a:p>
          <a:p>
            <a:pPr algn="l">
              <a:buFont typeface="Arial" panose="020B0604020202020204" pitchFamily="34" charset="0"/>
              <a:buChar char="•"/>
            </a:pPr>
            <a:r>
              <a:rPr lang="en-CA" sz="1600" b="0" i="0" dirty="0">
                <a:solidFill>
                  <a:srgbClr val="333333"/>
                </a:solidFill>
                <a:effectLst/>
                <a:latin typeface="Times New Roman" panose="02020603050405020304" pitchFamily="18" charset="0"/>
                <a:cs typeface="Times New Roman" panose="02020603050405020304" pitchFamily="18" charset="0"/>
              </a:rPr>
              <a:t>Step angle: 1.8 ± 5% °/Step.</a:t>
            </a:r>
          </a:p>
          <a:p>
            <a:pPr algn="l">
              <a:buFont typeface="Arial" panose="020B0604020202020204" pitchFamily="34" charset="0"/>
              <a:buChar char="•"/>
            </a:pPr>
            <a:r>
              <a:rPr lang="en-CA" sz="1600" b="0" i="0" dirty="0">
                <a:solidFill>
                  <a:srgbClr val="333333"/>
                </a:solidFill>
                <a:effectLst/>
                <a:latin typeface="Times New Roman" panose="02020603050405020304" pitchFamily="18" charset="0"/>
                <a:cs typeface="Times New Roman" panose="02020603050405020304" pitchFamily="18" charset="0"/>
              </a:rPr>
              <a:t>Voltage: 12V.</a:t>
            </a:r>
          </a:p>
          <a:p>
            <a:pPr algn="l">
              <a:buFont typeface="Arial" panose="020B0604020202020204" pitchFamily="34" charset="0"/>
              <a:buChar char="•"/>
            </a:pPr>
            <a:r>
              <a:rPr lang="en-CA" sz="1600" b="0" i="0" dirty="0">
                <a:solidFill>
                  <a:srgbClr val="333333"/>
                </a:solidFill>
                <a:effectLst/>
                <a:latin typeface="Times New Roman" panose="02020603050405020304" pitchFamily="18" charset="0"/>
                <a:cs typeface="Times New Roman" panose="02020603050405020304" pitchFamily="18" charset="0"/>
              </a:rPr>
              <a:t>Current: 700 mA/phase.</a:t>
            </a:r>
          </a:p>
          <a:p>
            <a:pPr algn="l">
              <a:buFont typeface="Arial" panose="020B0604020202020204" pitchFamily="34" charset="0"/>
              <a:buChar char="•"/>
            </a:pPr>
            <a:r>
              <a:rPr lang="en-CA" sz="1600" b="0" i="0" dirty="0">
                <a:solidFill>
                  <a:srgbClr val="333333"/>
                </a:solidFill>
                <a:effectLst/>
                <a:latin typeface="Times New Roman" panose="02020603050405020304" pitchFamily="18" charset="0"/>
                <a:cs typeface="Times New Roman" panose="02020603050405020304" pitchFamily="18" charset="0"/>
              </a:rPr>
              <a:t>Resistance: 4 ± 10% </a:t>
            </a:r>
            <a:r>
              <a:rPr lang="el-GR" sz="1600" b="0" i="0" dirty="0">
                <a:solidFill>
                  <a:srgbClr val="333333"/>
                </a:solidFill>
                <a:effectLst/>
                <a:latin typeface="Times New Roman" panose="02020603050405020304" pitchFamily="18" charset="0"/>
                <a:cs typeface="Times New Roman" panose="02020603050405020304" pitchFamily="18" charset="0"/>
              </a:rPr>
              <a:t>Ω/</a:t>
            </a:r>
            <a:r>
              <a:rPr lang="en-CA" sz="1600" b="0" i="0" dirty="0">
                <a:solidFill>
                  <a:srgbClr val="333333"/>
                </a:solidFill>
                <a:effectLst/>
                <a:latin typeface="Times New Roman" panose="02020603050405020304" pitchFamily="18" charset="0"/>
                <a:cs typeface="Times New Roman" panose="02020603050405020304" pitchFamily="18" charset="0"/>
              </a:rPr>
              <a:t>Phase.</a:t>
            </a:r>
          </a:p>
          <a:p>
            <a:pPr algn="l">
              <a:buFont typeface="Arial" panose="020B0604020202020204" pitchFamily="34" charset="0"/>
              <a:buChar char="•"/>
            </a:pPr>
            <a:r>
              <a:rPr lang="en-CA" sz="1600" b="0" i="0" dirty="0">
                <a:solidFill>
                  <a:srgbClr val="333333"/>
                </a:solidFill>
                <a:effectLst/>
                <a:latin typeface="Times New Roman" panose="02020603050405020304" pitchFamily="18" charset="0"/>
                <a:cs typeface="Times New Roman" panose="02020603050405020304" pitchFamily="18" charset="0"/>
              </a:rPr>
              <a:t>Inductance: 3.2 ± 20% </a:t>
            </a:r>
            <a:r>
              <a:rPr lang="en-CA" sz="1600" b="0" i="0" dirty="0" err="1">
                <a:solidFill>
                  <a:srgbClr val="333333"/>
                </a:solidFill>
                <a:effectLst/>
                <a:latin typeface="Times New Roman" panose="02020603050405020304" pitchFamily="18" charset="0"/>
                <a:cs typeface="Times New Roman" panose="02020603050405020304" pitchFamily="18" charset="0"/>
              </a:rPr>
              <a:t>mH</a:t>
            </a:r>
            <a:r>
              <a:rPr lang="en-CA" sz="1600" b="0" i="0" dirty="0">
                <a:solidFill>
                  <a:srgbClr val="333333"/>
                </a:solidFill>
                <a:effectLst/>
                <a:latin typeface="Times New Roman" panose="02020603050405020304" pitchFamily="18" charset="0"/>
                <a:cs typeface="Times New Roman" panose="02020603050405020304" pitchFamily="18" charset="0"/>
              </a:rPr>
              <a:t>/Phase.</a:t>
            </a:r>
          </a:p>
          <a:p>
            <a:pPr algn="l">
              <a:buFont typeface="Arial" panose="020B0604020202020204" pitchFamily="34" charset="0"/>
              <a:buChar char="•"/>
            </a:pPr>
            <a:r>
              <a:rPr lang="en-CA" sz="1600" b="0" i="0" dirty="0">
                <a:solidFill>
                  <a:srgbClr val="333333"/>
                </a:solidFill>
                <a:effectLst/>
                <a:latin typeface="Times New Roman" panose="02020603050405020304" pitchFamily="18" charset="0"/>
                <a:cs typeface="Times New Roman" panose="02020603050405020304" pitchFamily="18" charset="0"/>
              </a:rPr>
              <a:t>Holding Torque: 14 N.cm (1.24 lb.in).</a:t>
            </a:r>
          </a:p>
          <a:p>
            <a:pPr algn="l">
              <a:buFont typeface="Arial" panose="020B0604020202020204" pitchFamily="34" charset="0"/>
              <a:buChar char="•"/>
            </a:pPr>
            <a:r>
              <a:rPr lang="en-CA" sz="1600" b="0" i="0" dirty="0">
                <a:solidFill>
                  <a:srgbClr val="333333"/>
                </a:solidFill>
                <a:effectLst/>
                <a:latin typeface="Times New Roman" panose="02020603050405020304" pitchFamily="18" charset="0"/>
                <a:cs typeface="Times New Roman" panose="02020603050405020304" pitchFamily="18" charset="0"/>
              </a:rPr>
              <a:t>Detent Torque: 2.2 N.cm (0.2 lb.in).</a:t>
            </a:r>
          </a:p>
          <a:p>
            <a:pPr algn="l">
              <a:buFont typeface="Arial" panose="020B0604020202020204" pitchFamily="34" charset="0"/>
              <a:buChar char="•"/>
            </a:pPr>
            <a:r>
              <a:rPr lang="en-CA" sz="1600" b="0" i="0" dirty="0">
                <a:solidFill>
                  <a:srgbClr val="333333"/>
                </a:solidFill>
                <a:effectLst/>
                <a:latin typeface="Times New Roman" panose="02020603050405020304" pitchFamily="18" charset="0"/>
                <a:cs typeface="Times New Roman" panose="02020603050405020304" pitchFamily="18" charset="0"/>
              </a:rPr>
              <a:t>Rotational Inertia: 54 g.cm² (0.3 oz.in²).</a:t>
            </a:r>
          </a:p>
          <a:p>
            <a:pPr algn="l">
              <a:buFont typeface="Arial" panose="020B0604020202020204" pitchFamily="34" charset="0"/>
              <a:buChar char="•"/>
            </a:pPr>
            <a:r>
              <a:rPr lang="en-CA" sz="1600" b="0" i="0" dirty="0">
                <a:solidFill>
                  <a:srgbClr val="333333"/>
                </a:solidFill>
                <a:effectLst/>
                <a:latin typeface="Times New Roman" panose="02020603050405020304" pitchFamily="18" charset="0"/>
                <a:cs typeface="Times New Roman" panose="02020603050405020304" pitchFamily="18" charset="0"/>
              </a:rPr>
              <a:t>Insulation Class: B (see table below for temperatures).</a:t>
            </a:r>
          </a:p>
          <a:p>
            <a:pPr algn="l">
              <a:buFont typeface="Arial" panose="020B0604020202020204" pitchFamily="34" charset="0"/>
              <a:buChar char="•"/>
            </a:pPr>
            <a:r>
              <a:rPr lang="en-CA" sz="1600" b="0" i="0" dirty="0">
                <a:solidFill>
                  <a:srgbClr val="333333"/>
                </a:solidFill>
                <a:effectLst/>
                <a:latin typeface="Times New Roman" panose="02020603050405020304" pitchFamily="18" charset="0"/>
                <a:cs typeface="Times New Roman" panose="02020603050405020304" pitchFamily="18" charset="0"/>
              </a:rPr>
              <a:t>Ambient Temperature Required: -20 to 50°C (-4 to 122°F).</a:t>
            </a:r>
          </a:p>
          <a:p>
            <a:pPr marL="0" indent="0">
              <a:buNone/>
            </a:pPr>
            <a:endParaRPr lang="en-CA"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6472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9AB75-D4AB-4423-AAF2-3C93D43BFC96}"/>
              </a:ext>
            </a:extLst>
          </p:cNvPr>
          <p:cNvSpPr>
            <a:spLocks noGrp="1"/>
          </p:cNvSpPr>
          <p:nvPr>
            <p:ph type="title"/>
          </p:nvPr>
        </p:nvSpPr>
        <p:spPr/>
        <p:txBody>
          <a:bodyPr/>
          <a:lstStyle/>
          <a:p>
            <a:r>
              <a:rPr lang="en-CA" sz="4400" dirty="0" err="1">
                <a:latin typeface="Times New Roman" panose="02020603050405020304" pitchFamily="18" charset="0"/>
                <a:cs typeface="Times New Roman" panose="02020603050405020304" pitchFamily="18" charset="0"/>
              </a:rPr>
              <a:t>Nema</a:t>
            </a:r>
            <a:r>
              <a:rPr lang="en-CA" sz="4400" dirty="0">
                <a:latin typeface="Times New Roman" panose="02020603050405020304" pitchFamily="18" charset="0"/>
                <a:cs typeface="Times New Roman" panose="02020603050405020304" pitchFamily="18" charset="0"/>
              </a:rPr>
              <a:t> 17 Stepper Motor</a:t>
            </a:r>
            <a:endParaRPr lang="en-CA" dirty="0"/>
          </a:p>
        </p:txBody>
      </p:sp>
      <p:sp>
        <p:nvSpPr>
          <p:cNvPr id="3" name="Content Placeholder 2">
            <a:extLst>
              <a:ext uri="{FF2B5EF4-FFF2-40B4-BE49-F238E27FC236}">
                <a16:creationId xmlns:a16="http://schemas.microsoft.com/office/drawing/2014/main" id="{0E8A1AB8-D6B3-46ED-91A4-975760CD9674}"/>
              </a:ext>
            </a:extLst>
          </p:cNvPr>
          <p:cNvSpPr>
            <a:spLocks noGrp="1"/>
          </p:cNvSpPr>
          <p:nvPr>
            <p:ph idx="1"/>
          </p:nvPr>
        </p:nvSpPr>
        <p:spPr/>
        <p:txBody>
          <a:bodyPr>
            <a:normAutofit/>
          </a:bodyPr>
          <a:lstStyle/>
          <a:p>
            <a:pPr marL="0" indent="0">
              <a:buNone/>
            </a:pPr>
            <a:r>
              <a:rPr lang="en-CA" sz="1600" dirty="0">
                <a:latin typeface="Times New Roman" panose="02020603050405020304" pitchFamily="18" charset="0"/>
                <a:cs typeface="Times New Roman" panose="02020603050405020304" pitchFamily="18" charset="0"/>
              </a:rPr>
              <a:t>Technical Specifications:</a:t>
            </a:r>
          </a:p>
          <a:p>
            <a:pPr algn="l">
              <a:buFont typeface="Arial" panose="020B0604020202020204" pitchFamily="34" charset="0"/>
              <a:buChar char="•"/>
            </a:pPr>
            <a:r>
              <a:rPr lang="en-CA" sz="1600" b="0" i="0" dirty="0">
                <a:solidFill>
                  <a:srgbClr val="333333"/>
                </a:solidFill>
                <a:effectLst/>
                <a:latin typeface="Times New Roman" panose="02020603050405020304" pitchFamily="18" charset="0"/>
                <a:cs typeface="Times New Roman" panose="02020603050405020304" pitchFamily="18" charset="0"/>
              </a:rPr>
              <a:t>Pinout: Red = A+.</a:t>
            </a:r>
            <a:br>
              <a:rPr lang="en-CA" sz="1600" b="0" i="0" dirty="0">
                <a:solidFill>
                  <a:srgbClr val="333333"/>
                </a:solidFill>
                <a:effectLst/>
                <a:latin typeface="Times New Roman" panose="02020603050405020304" pitchFamily="18" charset="0"/>
                <a:cs typeface="Times New Roman" panose="02020603050405020304" pitchFamily="18" charset="0"/>
              </a:rPr>
            </a:br>
            <a:r>
              <a:rPr lang="en-CA" sz="1600" b="0" i="0" dirty="0">
                <a:solidFill>
                  <a:srgbClr val="333333"/>
                </a:solidFill>
                <a:effectLst/>
                <a:latin typeface="Times New Roman" panose="02020603050405020304" pitchFamily="18" charset="0"/>
                <a:cs typeface="Times New Roman" panose="02020603050405020304" pitchFamily="18" charset="0"/>
              </a:rPr>
              <a:t>Green = A.</a:t>
            </a:r>
            <a:br>
              <a:rPr lang="en-CA" sz="1600" b="0" i="0" dirty="0">
                <a:solidFill>
                  <a:srgbClr val="333333"/>
                </a:solidFill>
                <a:effectLst/>
                <a:latin typeface="Times New Roman" panose="02020603050405020304" pitchFamily="18" charset="0"/>
                <a:cs typeface="Times New Roman" panose="02020603050405020304" pitchFamily="18" charset="0"/>
              </a:rPr>
            </a:br>
            <a:r>
              <a:rPr lang="en-CA" sz="1600" b="0" i="0" dirty="0">
                <a:solidFill>
                  <a:srgbClr val="333333"/>
                </a:solidFill>
                <a:effectLst/>
                <a:latin typeface="Times New Roman" panose="02020603050405020304" pitchFamily="18" charset="0"/>
                <a:cs typeface="Times New Roman" panose="02020603050405020304" pitchFamily="18" charset="0"/>
              </a:rPr>
              <a:t>Black = B+.</a:t>
            </a:r>
            <a:br>
              <a:rPr lang="en-CA" sz="1600" b="0" i="0" dirty="0">
                <a:solidFill>
                  <a:srgbClr val="333333"/>
                </a:solidFill>
                <a:effectLst/>
                <a:latin typeface="Times New Roman" panose="02020603050405020304" pitchFamily="18" charset="0"/>
                <a:cs typeface="Times New Roman" panose="02020603050405020304" pitchFamily="18" charset="0"/>
              </a:rPr>
            </a:br>
            <a:r>
              <a:rPr lang="en-CA" sz="1600" b="0" i="0" dirty="0">
                <a:solidFill>
                  <a:srgbClr val="333333"/>
                </a:solidFill>
                <a:effectLst/>
                <a:latin typeface="Times New Roman" panose="02020603050405020304" pitchFamily="18" charset="0"/>
                <a:cs typeface="Times New Roman" panose="02020603050405020304" pitchFamily="18" charset="0"/>
              </a:rPr>
              <a:t>Blue = B.</a:t>
            </a:r>
            <a:br>
              <a:rPr lang="en-CA" sz="1600" b="0" i="0" dirty="0">
                <a:solidFill>
                  <a:srgbClr val="333333"/>
                </a:solidFill>
                <a:effectLst/>
                <a:latin typeface="Times New Roman" panose="02020603050405020304" pitchFamily="18" charset="0"/>
                <a:cs typeface="Times New Roman" panose="02020603050405020304" pitchFamily="18" charset="0"/>
              </a:rPr>
            </a:br>
            <a:r>
              <a:rPr lang="en-CA" sz="1600" b="0" i="0" dirty="0">
                <a:solidFill>
                  <a:srgbClr val="333333"/>
                </a:solidFill>
                <a:effectLst/>
                <a:latin typeface="Times New Roman" panose="02020603050405020304" pitchFamily="18" charset="0"/>
                <a:cs typeface="Times New Roman" panose="02020603050405020304" pitchFamily="18" charset="0"/>
              </a:rPr>
              <a:t>*The two unused pins are “common pins” and are used in </a:t>
            </a:r>
            <a:r>
              <a:rPr lang="en-CA" sz="1600" b="0" i="0" dirty="0" err="1">
                <a:solidFill>
                  <a:srgbClr val="333333"/>
                </a:solidFill>
                <a:effectLst/>
                <a:latin typeface="Times New Roman" panose="02020603050405020304" pitchFamily="18" charset="0"/>
                <a:cs typeface="Times New Roman" panose="02020603050405020304" pitchFamily="18" charset="0"/>
              </a:rPr>
              <a:t>uni</a:t>
            </a:r>
            <a:r>
              <a:rPr lang="en-CA" sz="1600" b="0" i="0" dirty="0">
                <a:solidFill>
                  <a:srgbClr val="333333"/>
                </a:solidFill>
                <a:effectLst/>
                <a:latin typeface="Times New Roman" panose="02020603050405020304" pitchFamily="18" charset="0"/>
                <a:cs typeface="Times New Roman" panose="02020603050405020304" pitchFamily="18" charset="0"/>
              </a:rPr>
              <a:t>-polar mode..</a:t>
            </a:r>
          </a:p>
          <a:p>
            <a:pPr algn="l">
              <a:buFont typeface="Arial" panose="020B0604020202020204" pitchFamily="34" charset="0"/>
              <a:buChar char="•"/>
            </a:pPr>
            <a:r>
              <a:rPr lang="en-CA" sz="1600" b="0" i="0" dirty="0">
                <a:solidFill>
                  <a:srgbClr val="333333"/>
                </a:solidFill>
                <a:effectLst/>
                <a:latin typeface="Times New Roman" panose="02020603050405020304" pitchFamily="18" charset="0"/>
                <a:cs typeface="Times New Roman" panose="02020603050405020304" pitchFamily="18" charset="0"/>
              </a:rPr>
              <a:t>Body Dimensions: 41.8 x 41.8 x 23.8 mm (1.65 x 1.65” x 0.94”).</a:t>
            </a:r>
          </a:p>
          <a:p>
            <a:pPr algn="l">
              <a:buFont typeface="Arial" panose="020B0604020202020204" pitchFamily="34" charset="0"/>
              <a:buChar char="•"/>
            </a:pPr>
            <a:r>
              <a:rPr lang="en-CA" sz="1600" b="0" i="0" dirty="0">
                <a:solidFill>
                  <a:srgbClr val="333333"/>
                </a:solidFill>
                <a:effectLst/>
                <a:latin typeface="Times New Roman" panose="02020603050405020304" pitchFamily="18" charset="0"/>
                <a:cs typeface="Times New Roman" panose="02020603050405020304" pitchFamily="18" charset="0"/>
              </a:rPr>
              <a:t>Shaft Diameter: 5mm.</a:t>
            </a:r>
          </a:p>
          <a:p>
            <a:pPr algn="l">
              <a:buFont typeface="Arial" panose="020B0604020202020204" pitchFamily="34" charset="0"/>
              <a:buChar char="•"/>
            </a:pPr>
            <a:r>
              <a:rPr lang="en-CA" sz="1600" b="0" i="0" dirty="0">
                <a:solidFill>
                  <a:srgbClr val="333333"/>
                </a:solidFill>
                <a:effectLst/>
                <a:latin typeface="Times New Roman" panose="02020603050405020304" pitchFamily="18" charset="0"/>
                <a:cs typeface="Times New Roman" panose="02020603050405020304" pitchFamily="18" charset="0"/>
              </a:rPr>
              <a:t>Shaft Length: 21mm.</a:t>
            </a:r>
          </a:p>
          <a:p>
            <a:pPr algn="l">
              <a:buFont typeface="Arial" panose="020B0604020202020204" pitchFamily="34" charset="0"/>
              <a:buChar char="•"/>
            </a:pPr>
            <a:r>
              <a:rPr lang="en-CA" sz="1600" b="0" i="0" dirty="0">
                <a:solidFill>
                  <a:srgbClr val="333333"/>
                </a:solidFill>
                <a:effectLst/>
                <a:latin typeface="Times New Roman" panose="02020603050405020304" pitchFamily="18" charset="0"/>
                <a:cs typeface="Times New Roman" panose="02020603050405020304" pitchFamily="18" charset="0"/>
              </a:rPr>
              <a:t>Weight: 130g (4.6 oz.).</a:t>
            </a:r>
          </a:p>
          <a:p>
            <a:pPr marL="0" indent="0">
              <a:buNone/>
            </a:pPr>
            <a:endParaRPr lang="en-CA"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4642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379FB-56AA-454B-B90F-565F73DDBC70}"/>
              </a:ext>
            </a:extLst>
          </p:cNvPr>
          <p:cNvSpPr>
            <a:spLocks noGrp="1"/>
          </p:cNvSpPr>
          <p:nvPr>
            <p:ph type="title"/>
          </p:nvPr>
        </p:nvSpPr>
        <p:spPr>
          <a:xfrm>
            <a:off x="585311" y="365124"/>
            <a:ext cx="3413289" cy="1576797"/>
          </a:xfrm>
        </p:spPr>
        <p:txBody>
          <a:bodyPr>
            <a:normAutofit fontScale="90000"/>
          </a:bodyPr>
          <a:lstStyle/>
          <a:p>
            <a:r>
              <a:rPr lang="en-CA" dirty="0" err="1">
                <a:latin typeface="Times New Roman" panose="02020603050405020304" pitchFamily="18" charset="0"/>
                <a:cs typeface="Times New Roman" panose="02020603050405020304" pitchFamily="18" charset="0"/>
              </a:rPr>
              <a:t>Nema</a:t>
            </a:r>
            <a:r>
              <a:rPr lang="en-CA" dirty="0">
                <a:latin typeface="Times New Roman" panose="02020603050405020304" pitchFamily="18" charset="0"/>
                <a:cs typeface="Times New Roman" panose="02020603050405020304" pitchFamily="18" charset="0"/>
              </a:rPr>
              <a:t> 17 Stepper Motor</a:t>
            </a:r>
          </a:p>
        </p:txBody>
      </p:sp>
      <p:pic>
        <p:nvPicPr>
          <p:cNvPr id="3074" name="Picture 2">
            <a:extLst>
              <a:ext uri="{FF2B5EF4-FFF2-40B4-BE49-F238E27FC236}">
                <a16:creationId xmlns:a16="http://schemas.microsoft.com/office/drawing/2014/main" id="{00116FE3-7BCA-4BBA-983C-D44DDE1A193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80643" y="365124"/>
            <a:ext cx="7826046" cy="6025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900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1808E-FAA3-48BA-9264-CF2477B05368}"/>
              </a:ext>
            </a:extLst>
          </p:cNvPr>
          <p:cNvSpPr>
            <a:spLocks noGrp="1"/>
          </p:cNvSpPr>
          <p:nvPr>
            <p:ph type="title"/>
          </p:nvPr>
        </p:nvSpPr>
        <p:spPr/>
        <p:txBody>
          <a:bodyPr>
            <a:normAutofit/>
          </a:bodyPr>
          <a:lstStyle/>
          <a:p>
            <a:r>
              <a:rPr lang="en-US" sz="4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Stepper Driver (DRV8825) </a:t>
            </a:r>
            <a:endParaRPr lang="en-CA" sz="4000" dirty="0"/>
          </a:p>
        </p:txBody>
      </p:sp>
      <p:sp>
        <p:nvSpPr>
          <p:cNvPr id="5" name="Content Placeholder 4">
            <a:extLst>
              <a:ext uri="{FF2B5EF4-FFF2-40B4-BE49-F238E27FC236}">
                <a16:creationId xmlns:a16="http://schemas.microsoft.com/office/drawing/2014/main" id="{5974D3EE-D913-4032-A034-E647A09C123C}"/>
              </a:ext>
            </a:extLst>
          </p:cNvPr>
          <p:cNvSpPr>
            <a:spLocks noGrp="1"/>
          </p:cNvSpPr>
          <p:nvPr>
            <p:ph idx="1"/>
          </p:nvPr>
        </p:nvSpPr>
        <p:spPr/>
        <p:txBody>
          <a:bodyPr>
            <a:normAutofit/>
          </a:bodyPr>
          <a:lstStyle/>
          <a:p>
            <a:r>
              <a:rPr lang="en-US" sz="1600" dirty="0">
                <a:latin typeface="Times New Roman" panose="02020603050405020304" pitchFamily="18" charset="0"/>
                <a:cs typeface="Times New Roman" panose="02020603050405020304" pitchFamily="18" charset="0"/>
              </a:rPr>
              <a:t>B</a:t>
            </a:r>
            <a:r>
              <a:rPr lang="en-US" sz="1600" b="0" i="0" dirty="0">
                <a:effectLst/>
                <a:latin typeface="Times New Roman" panose="02020603050405020304" pitchFamily="18" charset="0"/>
                <a:cs typeface="Times New Roman" panose="02020603050405020304" pitchFamily="18" charset="0"/>
              </a:rPr>
              <a:t>reakout board for TI’s DRV8825 </a:t>
            </a:r>
            <a:r>
              <a:rPr lang="en-US" sz="1600" b="0" i="0" dirty="0" err="1">
                <a:effectLst/>
                <a:latin typeface="Times New Roman" panose="02020603050405020304" pitchFamily="18" charset="0"/>
                <a:cs typeface="Times New Roman" panose="02020603050405020304" pitchFamily="18" charset="0"/>
              </a:rPr>
              <a:t>microstepping</a:t>
            </a:r>
            <a:r>
              <a:rPr lang="en-US" sz="1600" b="0" i="0" dirty="0">
                <a:effectLst/>
                <a:latin typeface="Times New Roman" panose="02020603050405020304" pitchFamily="18" charset="0"/>
                <a:cs typeface="Times New Roman" panose="02020603050405020304" pitchFamily="18" charset="0"/>
              </a:rPr>
              <a:t> bipolar stepper motor driver features adjustable current limiting, over-current and over-temperature protection, and six </a:t>
            </a:r>
            <a:r>
              <a:rPr lang="en-US" sz="1600" b="0" i="0" dirty="0" err="1">
                <a:effectLst/>
                <a:latin typeface="Times New Roman" panose="02020603050405020304" pitchFamily="18" charset="0"/>
                <a:cs typeface="Times New Roman" panose="02020603050405020304" pitchFamily="18" charset="0"/>
              </a:rPr>
              <a:t>microstep</a:t>
            </a:r>
            <a:r>
              <a:rPr lang="en-US" sz="1600" b="0" i="0" dirty="0">
                <a:effectLst/>
                <a:latin typeface="Times New Roman" panose="02020603050405020304" pitchFamily="18" charset="0"/>
                <a:cs typeface="Times New Roman" panose="02020603050405020304" pitchFamily="18" charset="0"/>
              </a:rPr>
              <a:t> resolutions (down to 1/32-step).</a:t>
            </a:r>
          </a:p>
          <a:p>
            <a:r>
              <a:rPr lang="en-US" sz="1600" b="0" i="0" dirty="0">
                <a:effectLst/>
                <a:latin typeface="Times New Roman" panose="02020603050405020304" pitchFamily="18" charset="0"/>
                <a:cs typeface="Times New Roman" panose="02020603050405020304" pitchFamily="18" charset="0"/>
              </a:rPr>
              <a:t> It operates from 8.2 V to 45 V and can deliver up to approximately 1.5 A per phase without a heat sink or forced air flow (rated for up to 2.2 A per coil with sufficient additional cooling). </a:t>
            </a:r>
          </a:p>
          <a:p>
            <a:r>
              <a:rPr lang="en-US" sz="1600" b="0" i="0" dirty="0">
                <a:effectLst/>
                <a:latin typeface="Times New Roman" panose="02020603050405020304" pitchFamily="18" charset="0"/>
                <a:cs typeface="Times New Roman" panose="02020603050405020304" pitchFamily="18" charset="0"/>
              </a:rPr>
              <a:t>The driver has a pinout and interface that are nearly identical to those of A4988 stepper motor driver carriers, so it can be used as a higher-performance drop-in replacement for those boards in many applications. </a:t>
            </a:r>
            <a:endParaRPr lang="en-CA" sz="1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9740CB1-C778-48DC-8E5E-D410D0DF305C}"/>
              </a:ext>
            </a:extLst>
          </p:cNvPr>
          <p:cNvPicPr>
            <a:picLocks noChangeAspect="1"/>
          </p:cNvPicPr>
          <p:nvPr/>
        </p:nvPicPr>
        <p:blipFill>
          <a:blip r:embed="rId2"/>
          <a:stretch>
            <a:fillRect/>
          </a:stretch>
        </p:blipFill>
        <p:spPr>
          <a:xfrm>
            <a:off x="4364550" y="3608223"/>
            <a:ext cx="3054337" cy="2884652"/>
          </a:xfrm>
          <a:prstGeom prst="rect">
            <a:avLst/>
          </a:prstGeom>
        </p:spPr>
      </p:pic>
    </p:spTree>
    <p:extLst>
      <p:ext uri="{BB962C8B-B14F-4D97-AF65-F5344CB8AC3E}">
        <p14:creationId xmlns:p14="http://schemas.microsoft.com/office/powerpoint/2010/main" val="690717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1FF6A-F6A7-4A6B-88D3-DCB24DE8C624}"/>
              </a:ext>
            </a:extLst>
          </p:cNvPr>
          <p:cNvSpPr>
            <a:spLocks noGrp="1"/>
          </p:cNvSpPr>
          <p:nvPr>
            <p:ph type="title"/>
          </p:nvPr>
        </p:nvSpPr>
        <p:spPr/>
        <p:txBody>
          <a:bodyPr>
            <a:normAutofit/>
          </a:bodyPr>
          <a:lstStyle/>
          <a:p>
            <a:r>
              <a:rPr lang="en-US" sz="4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Stepper Driver (DRV8825) </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2E988FB-F253-400C-A2B3-E9F8F3A6411D}"/>
              </a:ext>
            </a:extLst>
          </p:cNvPr>
          <p:cNvSpPr>
            <a:spLocks noGrp="1"/>
          </p:cNvSpPr>
          <p:nvPr>
            <p:ph idx="1"/>
          </p:nvPr>
        </p:nvSpPr>
        <p:spPr/>
        <p:txBody>
          <a:bodyPr>
            <a:normAutofit/>
          </a:bodyPr>
          <a:lstStyle/>
          <a:p>
            <a:pPr marL="0" indent="0" algn="l">
              <a:buNone/>
            </a:pPr>
            <a:r>
              <a:rPr lang="en-US" sz="1600" b="1" i="0" dirty="0">
                <a:solidFill>
                  <a:srgbClr val="333333"/>
                </a:solidFill>
                <a:effectLst/>
                <a:latin typeface="Times New Roman" panose="02020603050405020304" pitchFamily="18" charset="0"/>
                <a:cs typeface="Times New Roman" panose="02020603050405020304" pitchFamily="18" charset="0"/>
              </a:rPr>
              <a:t>Motor connections</a:t>
            </a:r>
          </a:p>
          <a:p>
            <a:pPr algn="just"/>
            <a:r>
              <a:rPr lang="en-US" sz="1600" b="0" i="0" dirty="0">
                <a:solidFill>
                  <a:srgbClr val="333333"/>
                </a:solidFill>
                <a:effectLst/>
                <a:latin typeface="Times New Roman" panose="02020603050405020304" pitchFamily="18" charset="0"/>
                <a:cs typeface="Times New Roman" panose="02020603050405020304" pitchFamily="18" charset="0"/>
              </a:rPr>
              <a:t>Four, six, and eight-wire stepper motors can be driven by the DRV8825 if they are properly connected.</a:t>
            </a:r>
          </a:p>
          <a:p>
            <a:pPr marL="0" indent="0" algn="just">
              <a:buNone/>
            </a:pPr>
            <a:endParaRPr lang="en-US" sz="1600" dirty="0">
              <a:solidFill>
                <a:srgbClr val="333333"/>
              </a:solidFill>
              <a:latin typeface="Times New Roman" panose="02020603050405020304" pitchFamily="18" charset="0"/>
              <a:cs typeface="Times New Roman" panose="02020603050405020304" pitchFamily="18" charset="0"/>
            </a:endParaRPr>
          </a:p>
          <a:p>
            <a:pPr marL="0" indent="0" algn="l">
              <a:buNone/>
            </a:pPr>
            <a:r>
              <a:rPr lang="en-US" sz="1600" b="1" i="0" dirty="0">
                <a:solidFill>
                  <a:srgbClr val="333333"/>
                </a:solidFill>
                <a:effectLst/>
                <a:latin typeface="Times New Roman" panose="02020603050405020304" pitchFamily="18" charset="0"/>
                <a:cs typeface="Times New Roman" panose="02020603050405020304" pitchFamily="18" charset="0"/>
              </a:rPr>
              <a:t>Power connections</a:t>
            </a:r>
          </a:p>
          <a:p>
            <a:pPr algn="just"/>
            <a:r>
              <a:rPr lang="en-US" sz="1600" b="0" i="0" dirty="0">
                <a:solidFill>
                  <a:srgbClr val="333333"/>
                </a:solidFill>
                <a:effectLst/>
                <a:latin typeface="Times New Roman" panose="02020603050405020304" pitchFamily="18" charset="0"/>
                <a:cs typeface="Times New Roman" panose="02020603050405020304" pitchFamily="18" charset="0"/>
              </a:rPr>
              <a:t>The driver requires a motor supply voltage of 8.2 – 45 V to be connected across VMOT and GND. This supply should have appropriate decoupling capacitors close to the board, and it should be capable of delivering the expected stepper motor current.</a:t>
            </a:r>
          </a:p>
          <a:p>
            <a:pPr marL="0" indent="0" algn="just">
              <a:buNone/>
            </a:pPr>
            <a:endParaRPr lang="en-US" sz="1600" b="0" i="0" dirty="0">
              <a:solidFill>
                <a:srgbClr val="333333"/>
              </a:solidFill>
              <a:effectLst/>
              <a:latin typeface="Times New Roman" panose="02020603050405020304" pitchFamily="18" charset="0"/>
              <a:cs typeface="Times New Roman" panose="02020603050405020304" pitchFamily="18" charset="0"/>
            </a:endParaRPr>
          </a:p>
          <a:p>
            <a:pPr marL="0" indent="0" algn="just">
              <a:buNone/>
            </a:pPr>
            <a:endParaRPr lang="en-US" sz="1600" dirty="0">
              <a:solidFill>
                <a:srgbClr val="333333"/>
              </a:solidFill>
              <a:latin typeface="Times New Roman" panose="02020603050405020304" pitchFamily="18" charset="0"/>
              <a:cs typeface="Times New Roman" panose="02020603050405020304" pitchFamily="18" charset="0"/>
            </a:endParaRPr>
          </a:p>
          <a:p>
            <a:pPr marL="0" indent="0" algn="just">
              <a:buNone/>
            </a:pPr>
            <a:endParaRPr lang="en-US" sz="1600" b="0" i="0" dirty="0">
              <a:solidFill>
                <a:srgbClr val="333333"/>
              </a:solidFill>
              <a:effectLst/>
              <a:latin typeface="Times New Roman" panose="02020603050405020304" pitchFamily="18" charset="0"/>
              <a:cs typeface="Times New Roman" panose="02020603050405020304" pitchFamily="18" charset="0"/>
            </a:endParaRPr>
          </a:p>
          <a:p>
            <a:endParaRPr lang="en-CA"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3019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50287-AD28-4B90-A2A6-FDD57171EC43}"/>
              </a:ext>
            </a:extLst>
          </p:cNvPr>
          <p:cNvSpPr>
            <a:spLocks noGrp="1"/>
          </p:cNvSpPr>
          <p:nvPr>
            <p:ph type="title"/>
          </p:nvPr>
        </p:nvSpPr>
        <p:spPr/>
        <p:txBody>
          <a:bodyPr>
            <a:normAutofit/>
          </a:bodyPr>
          <a:lstStyle/>
          <a:p>
            <a:r>
              <a:rPr lang="en-US" sz="4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Stepper Driver (DRV8825) </a:t>
            </a:r>
            <a:endParaRPr lang="en-CA" sz="4000" dirty="0"/>
          </a:p>
        </p:txBody>
      </p:sp>
      <p:sp>
        <p:nvSpPr>
          <p:cNvPr id="3" name="Content Placeholder 2">
            <a:extLst>
              <a:ext uri="{FF2B5EF4-FFF2-40B4-BE49-F238E27FC236}">
                <a16:creationId xmlns:a16="http://schemas.microsoft.com/office/drawing/2014/main" id="{925859F8-900E-4F19-9298-2D34A6040579}"/>
              </a:ext>
            </a:extLst>
          </p:cNvPr>
          <p:cNvSpPr>
            <a:spLocks noGrp="1"/>
          </p:cNvSpPr>
          <p:nvPr>
            <p:ph idx="1"/>
          </p:nvPr>
        </p:nvSpPr>
        <p:spPr/>
        <p:txBody>
          <a:bodyPr>
            <a:normAutofit/>
          </a:bodyPr>
          <a:lstStyle/>
          <a:p>
            <a:pPr marL="0" indent="0" algn="just">
              <a:buNone/>
            </a:pPr>
            <a:r>
              <a:rPr lang="en-US" sz="1600" b="0" i="0" dirty="0">
                <a:solidFill>
                  <a:srgbClr val="333333"/>
                </a:solidFill>
                <a:effectLst/>
                <a:latin typeface="Times New Roman" panose="02020603050405020304" pitchFamily="18" charset="0"/>
                <a:cs typeface="Times New Roman" panose="02020603050405020304" pitchFamily="18" charset="0"/>
              </a:rPr>
              <a:t>Here are some of the driver’s key features:</a:t>
            </a:r>
          </a:p>
          <a:p>
            <a:pPr algn="l">
              <a:buFont typeface="Arial" panose="020B0604020202020204" pitchFamily="34" charset="0"/>
              <a:buChar char="•"/>
            </a:pPr>
            <a:r>
              <a:rPr lang="en-US" sz="1600" b="0" i="0" dirty="0">
                <a:solidFill>
                  <a:srgbClr val="333333"/>
                </a:solidFill>
                <a:effectLst/>
                <a:latin typeface="Times New Roman" panose="02020603050405020304" pitchFamily="18" charset="0"/>
                <a:cs typeface="Times New Roman" panose="02020603050405020304" pitchFamily="18" charset="0"/>
              </a:rPr>
              <a:t>Simple step and direction control interface</a:t>
            </a:r>
          </a:p>
          <a:p>
            <a:pPr algn="l">
              <a:buFont typeface="Arial" panose="020B0604020202020204" pitchFamily="34" charset="0"/>
              <a:buChar char="•"/>
            </a:pPr>
            <a:r>
              <a:rPr lang="en-US" sz="1600" b="0" i="0" dirty="0">
                <a:solidFill>
                  <a:srgbClr val="333333"/>
                </a:solidFill>
                <a:effectLst/>
                <a:latin typeface="Times New Roman" panose="02020603050405020304" pitchFamily="18" charset="0"/>
                <a:cs typeface="Times New Roman" panose="02020603050405020304" pitchFamily="18" charset="0"/>
              </a:rPr>
              <a:t>Six different step resolutions: full-step, half-step, 1/4-step, 1/8-step, 1/16-step, and 1/32-step</a:t>
            </a:r>
          </a:p>
          <a:p>
            <a:pPr algn="l">
              <a:buFont typeface="Arial" panose="020B0604020202020204" pitchFamily="34" charset="0"/>
              <a:buChar char="•"/>
            </a:pPr>
            <a:r>
              <a:rPr lang="en-US" sz="1600" b="0" i="0" dirty="0">
                <a:solidFill>
                  <a:srgbClr val="333333"/>
                </a:solidFill>
                <a:effectLst/>
                <a:latin typeface="Times New Roman" panose="02020603050405020304" pitchFamily="18" charset="0"/>
                <a:cs typeface="Times New Roman" panose="02020603050405020304" pitchFamily="18" charset="0"/>
              </a:rPr>
              <a:t>Adjustable current control lets you set the maximum current output with a potentiometer, which lets you use voltages above your stepper motor’s rated voltage to achieve higher step rates</a:t>
            </a:r>
          </a:p>
          <a:p>
            <a:pPr algn="l">
              <a:buFont typeface="Arial" panose="020B0604020202020204" pitchFamily="34" charset="0"/>
              <a:buChar char="•"/>
            </a:pPr>
            <a:r>
              <a:rPr lang="en-US" sz="1600" b="0" i="0" dirty="0">
                <a:solidFill>
                  <a:srgbClr val="333333"/>
                </a:solidFill>
                <a:effectLst/>
                <a:latin typeface="Times New Roman" panose="02020603050405020304" pitchFamily="18" charset="0"/>
                <a:cs typeface="Times New Roman" panose="02020603050405020304" pitchFamily="18" charset="0"/>
              </a:rPr>
              <a:t>Intelligent chopping control that automatically selects the correct current decay mode (fast decay or slow decay)</a:t>
            </a:r>
          </a:p>
          <a:p>
            <a:pPr algn="l">
              <a:buFont typeface="Arial" panose="020B0604020202020204" pitchFamily="34" charset="0"/>
              <a:buChar char="•"/>
            </a:pPr>
            <a:r>
              <a:rPr lang="en-US" sz="1600" b="0" i="0" dirty="0">
                <a:solidFill>
                  <a:srgbClr val="333333"/>
                </a:solidFill>
                <a:effectLst/>
                <a:latin typeface="Times New Roman" panose="02020603050405020304" pitchFamily="18" charset="0"/>
                <a:cs typeface="Times New Roman" panose="02020603050405020304" pitchFamily="18" charset="0"/>
              </a:rPr>
              <a:t>45 V maximum supply voltage</a:t>
            </a:r>
          </a:p>
          <a:p>
            <a:pPr algn="l">
              <a:buFont typeface="Arial" panose="020B0604020202020204" pitchFamily="34" charset="0"/>
              <a:buChar char="•"/>
            </a:pPr>
            <a:r>
              <a:rPr lang="en-US" sz="1600" b="0" i="0" dirty="0">
                <a:solidFill>
                  <a:srgbClr val="333333"/>
                </a:solidFill>
                <a:effectLst/>
                <a:latin typeface="Times New Roman" panose="02020603050405020304" pitchFamily="18" charset="0"/>
                <a:cs typeface="Times New Roman" panose="02020603050405020304" pitchFamily="18" charset="0"/>
              </a:rPr>
              <a:t>Built-in regulator (no external logic voltage supply needed)</a:t>
            </a:r>
          </a:p>
          <a:p>
            <a:pPr algn="l">
              <a:buFont typeface="Arial" panose="020B0604020202020204" pitchFamily="34" charset="0"/>
              <a:buChar char="•"/>
            </a:pPr>
            <a:r>
              <a:rPr lang="en-US" sz="1600" b="0" i="0" dirty="0">
                <a:solidFill>
                  <a:srgbClr val="333333"/>
                </a:solidFill>
                <a:effectLst/>
                <a:latin typeface="Times New Roman" panose="02020603050405020304" pitchFamily="18" charset="0"/>
                <a:cs typeface="Times New Roman" panose="02020603050405020304" pitchFamily="18" charset="0"/>
              </a:rPr>
              <a:t>Can interface directly with 3.3 V and 5 V systems</a:t>
            </a:r>
          </a:p>
          <a:p>
            <a:pPr algn="l">
              <a:buFont typeface="Arial" panose="020B0604020202020204" pitchFamily="34" charset="0"/>
              <a:buChar char="•"/>
            </a:pPr>
            <a:r>
              <a:rPr lang="en-US" sz="1600" b="0" i="0" dirty="0">
                <a:solidFill>
                  <a:srgbClr val="333333"/>
                </a:solidFill>
                <a:effectLst/>
                <a:latin typeface="Times New Roman" panose="02020603050405020304" pitchFamily="18" charset="0"/>
                <a:cs typeface="Times New Roman" panose="02020603050405020304" pitchFamily="18" charset="0"/>
              </a:rPr>
              <a:t>Over-temperature thermal shutdown, over-current shutdown, and under-voltage lockout</a:t>
            </a:r>
          </a:p>
          <a:p>
            <a:pPr algn="l">
              <a:buFont typeface="Arial" panose="020B0604020202020204" pitchFamily="34" charset="0"/>
              <a:buChar char="•"/>
            </a:pPr>
            <a:r>
              <a:rPr lang="en-US" sz="1600" b="0" i="0" dirty="0">
                <a:solidFill>
                  <a:srgbClr val="333333"/>
                </a:solidFill>
                <a:effectLst/>
                <a:latin typeface="Times New Roman" panose="02020603050405020304" pitchFamily="18" charset="0"/>
                <a:cs typeface="Times New Roman" panose="02020603050405020304" pitchFamily="18" charset="0"/>
              </a:rPr>
              <a:t>Short-to-ground and shorted-load protection</a:t>
            </a:r>
          </a:p>
          <a:p>
            <a:pPr algn="l">
              <a:buFont typeface="Arial" panose="020B0604020202020204" pitchFamily="34" charset="0"/>
              <a:buChar char="•"/>
            </a:pPr>
            <a:r>
              <a:rPr lang="en-US" sz="1600" b="0" i="0" dirty="0">
                <a:solidFill>
                  <a:srgbClr val="333333"/>
                </a:solidFill>
                <a:effectLst/>
                <a:latin typeface="Times New Roman" panose="02020603050405020304" pitchFamily="18" charset="0"/>
                <a:cs typeface="Times New Roman" panose="02020603050405020304" pitchFamily="18" charset="0"/>
              </a:rPr>
              <a:t>4-layer, 2 oz copper PCB for improved heat dissipation</a:t>
            </a:r>
          </a:p>
          <a:p>
            <a:pPr algn="l">
              <a:buFont typeface="Arial" panose="020B0604020202020204" pitchFamily="34" charset="0"/>
              <a:buChar char="•"/>
            </a:pPr>
            <a:r>
              <a:rPr lang="en-US" sz="1600" b="0" i="0" dirty="0">
                <a:solidFill>
                  <a:srgbClr val="333333"/>
                </a:solidFill>
                <a:effectLst/>
                <a:latin typeface="Times New Roman" panose="02020603050405020304" pitchFamily="18" charset="0"/>
                <a:cs typeface="Times New Roman" panose="02020603050405020304" pitchFamily="18" charset="0"/>
              </a:rPr>
              <a:t>Exposed solderable ground pad below the driver IC on the bottom of the PCB</a:t>
            </a:r>
          </a:p>
          <a:p>
            <a:pPr marL="0" indent="0">
              <a:buNone/>
            </a:pPr>
            <a:endParaRPr lang="en-CA"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958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A10E-C7CB-4D24-BAE9-A3E70AF7D8E2}"/>
              </a:ext>
            </a:extLst>
          </p:cNvPr>
          <p:cNvSpPr>
            <a:spLocks noGrp="1"/>
          </p:cNvSpPr>
          <p:nvPr>
            <p:ph type="title"/>
          </p:nvPr>
        </p:nvSpPr>
        <p:spPr/>
        <p:txBody>
          <a:bodyPr>
            <a:normAutofit/>
          </a:bodyPr>
          <a:lstStyle/>
          <a:p>
            <a:r>
              <a:rPr lang="en-CA" sz="4000" dirty="0">
                <a:latin typeface="Times New Roman" panose="02020603050405020304" pitchFamily="18" charset="0"/>
                <a:cs typeface="Times New Roman" panose="02020603050405020304" pitchFamily="18" charset="0"/>
              </a:rPr>
              <a:t>Table of Contents</a:t>
            </a:r>
          </a:p>
        </p:txBody>
      </p:sp>
      <p:sp>
        <p:nvSpPr>
          <p:cNvPr id="3" name="Content Placeholder 2">
            <a:extLst>
              <a:ext uri="{FF2B5EF4-FFF2-40B4-BE49-F238E27FC236}">
                <a16:creationId xmlns:a16="http://schemas.microsoft.com/office/drawing/2014/main" id="{DD091B74-E426-432F-B877-9DC895ED8158}"/>
              </a:ext>
            </a:extLst>
          </p:cNvPr>
          <p:cNvSpPr>
            <a:spLocks noGrp="1"/>
          </p:cNvSpPr>
          <p:nvPr>
            <p:ph sz="half" idx="1"/>
          </p:nvPr>
        </p:nvSpPr>
        <p:spPr/>
        <p:txBody>
          <a:bodyPr>
            <a:noAutofit/>
          </a:bodyPr>
          <a:lstStyle/>
          <a:p>
            <a:pPr marL="342900" lvl="0" indent="-342900">
              <a:lnSpc>
                <a:spcPct val="107000"/>
              </a:lnSpc>
              <a:spcAft>
                <a:spcPts val="800"/>
              </a:spcAft>
              <a:buFont typeface="+mj-lt"/>
              <a:buAutoNum type="arabicPeriod"/>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Alexa Echo Dot (3</a:t>
            </a:r>
            <a:r>
              <a:rPr lang="en-US" sz="14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rd</a:t>
            </a: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Generation)</a:t>
            </a:r>
            <a:endParaRPr lang="en-CA"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Raspberry pi 4 model B Board</a:t>
            </a:r>
            <a:endParaRPr lang="en-CA"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Arduino Uno</a:t>
            </a:r>
            <a:endParaRPr lang="en-CA"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NEMA 17 stepper motor</a:t>
            </a:r>
            <a:endParaRPr lang="en-CA"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Stepper Driver (DRV8825) </a:t>
            </a:r>
            <a:endParaRPr lang="en-CA"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HD44780 series LCD Display (20*4) </a:t>
            </a:r>
            <a:endParaRPr lang="en-CA"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PIR Motion Sensor</a:t>
            </a:r>
            <a:endParaRPr lang="en-CA"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Raspberry pi Camera V2 – 8MP</a:t>
            </a:r>
            <a:endParaRPr lang="en-CA"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1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Breadboard and Jumper wires</a:t>
            </a:r>
            <a:endParaRPr lang="en-CA"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r>
              <a:rPr lang="en-CA" sz="1400" dirty="0">
                <a:latin typeface="Times New Roman" panose="02020603050405020304" pitchFamily="18" charset="0"/>
                <a:cs typeface="Times New Roman" panose="02020603050405020304" pitchFamily="18" charset="0"/>
              </a:rPr>
              <a:t>10.  Soldering Kit</a:t>
            </a:r>
          </a:p>
        </p:txBody>
      </p:sp>
      <p:sp>
        <p:nvSpPr>
          <p:cNvPr id="4" name="Content Placeholder 3">
            <a:extLst>
              <a:ext uri="{FF2B5EF4-FFF2-40B4-BE49-F238E27FC236}">
                <a16:creationId xmlns:a16="http://schemas.microsoft.com/office/drawing/2014/main" id="{2DD30D9D-B541-4B5E-A3A3-62E5BE0F1995}"/>
              </a:ext>
            </a:extLst>
          </p:cNvPr>
          <p:cNvSpPr>
            <a:spLocks noGrp="1"/>
          </p:cNvSpPr>
          <p:nvPr>
            <p:ph sz="half" idx="2"/>
          </p:nvPr>
        </p:nvSpPr>
        <p:spPr/>
        <p:txBody>
          <a:bodyPr>
            <a:normAutofit/>
          </a:bodyPr>
          <a:lstStyle/>
          <a:p>
            <a:pPr marL="0" indent="0">
              <a:buNone/>
            </a:pPr>
            <a:r>
              <a:rPr lang="en-CA" sz="1600" dirty="0">
                <a:latin typeface="Times New Roman" panose="02020603050405020304" pitchFamily="18" charset="0"/>
                <a:cs typeface="Times New Roman" panose="02020603050405020304" pitchFamily="18" charset="0"/>
              </a:rPr>
              <a:t>11. Digital Multimeter</a:t>
            </a:r>
          </a:p>
          <a:p>
            <a:pPr marL="0" indent="0">
              <a:buNone/>
            </a:pPr>
            <a:r>
              <a:rPr lang="en-CA" sz="1600" dirty="0">
                <a:latin typeface="Times New Roman" panose="02020603050405020304" pitchFamily="18" charset="0"/>
                <a:cs typeface="Times New Roman" panose="02020603050405020304" pitchFamily="18" charset="0"/>
              </a:rPr>
              <a:t>12. Medicine boxes</a:t>
            </a:r>
          </a:p>
          <a:p>
            <a:pPr marL="0" indent="0">
              <a:buNone/>
            </a:pPr>
            <a:r>
              <a:rPr lang="en-CA" sz="1600" dirty="0">
                <a:latin typeface="Times New Roman" panose="02020603050405020304" pitchFamily="18" charset="0"/>
                <a:cs typeface="Times New Roman" panose="02020603050405020304" pitchFamily="18" charset="0"/>
              </a:rPr>
              <a:t>13. Invoices of components ordered</a:t>
            </a:r>
          </a:p>
        </p:txBody>
      </p:sp>
    </p:spTree>
    <p:extLst>
      <p:ext uri="{BB962C8B-B14F-4D97-AF65-F5344CB8AC3E}">
        <p14:creationId xmlns:p14="http://schemas.microsoft.com/office/powerpoint/2010/main" val="2187199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C776-4564-4C8C-995B-4F5C0F793331}"/>
              </a:ext>
            </a:extLst>
          </p:cNvPr>
          <p:cNvSpPr>
            <a:spLocks noGrp="1"/>
          </p:cNvSpPr>
          <p:nvPr>
            <p:ph type="title"/>
          </p:nvPr>
        </p:nvSpPr>
        <p:spPr>
          <a:xfrm>
            <a:off x="839787" y="457200"/>
            <a:ext cx="8898101" cy="1167236"/>
          </a:xfrm>
        </p:spPr>
        <p:txBody>
          <a:bodyPr>
            <a:normAutofit/>
          </a:bodyPr>
          <a:lstStyle/>
          <a:p>
            <a:r>
              <a:rPr lang="en-US" sz="4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HD44780 series LCD Display (20*4) </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E7877DE-8379-483B-8434-25EAC1B6BE5E}"/>
              </a:ext>
            </a:extLst>
          </p:cNvPr>
          <p:cNvSpPr>
            <a:spLocks noGrp="1"/>
          </p:cNvSpPr>
          <p:nvPr>
            <p:ph idx="1"/>
          </p:nvPr>
        </p:nvSpPr>
        <p:spPr>
          <a:xfrm>
            <a:off x="5354425" y="2049462"/>
            <a:ext cx="6000963" cy="3811588"/>
          </a:xfrm>
        </p:spPr>
        <p:txBody>
          <a:bodyPr>
            <a:normAutofit lnSpcReduction="10000"/>
          </a:bodyPr>
          <a:lstStyle/>
          <a:p>
            <a:pPr marL="0" indent="0" algn="l">
              <a:buNone/>
            </a:pPr>
            <a:r>
              <a:rPr lang="en-US" sz="1600" b="0" i="0" dirty="0">
                <a:solidFill>
                  <a:srgbClr val="000000"/>
                </a:solidFill>
                <a:effectLst/>
                <a:latin typeface="Times New Roman" panose="02020603050405020304" pitchFamily="18" charset="0"/>
                <a:cs typeface="Times New Roman" panose="02020603050405020304" pitchFamily="18" charset="0"/>
              </a:rPr>
              <a:t>Features:</a:t>
            </a:r>
          </a:p>
          <a:p>
            <a:pPr algn="l">
              <a:buFont typeface="Arial" panose="020B0604020202020204" pitchFamily="34" charset="0"/>
              <a:buChar char="•"/>
            </a:pPr>
            <a:r>
              <a:rPr lang="en-US" sz="1600" b="0" i="0" dirty="0">
                <a:solidFill>
                  <a:srgbClr val="000000"/>
                </a:solidFill>
                <a:effectLst/>
                <a:latin typeface="Times New Roman" panose="02020603050405020304" pitchFamily="18" charset="0"/>
                <a:cs typeface="Times New Roman" panose="02020603050405020304" pitchFamily="18" charset="0"/>
              </a:rPr>
              <a:t>20 characters wide, 4 rows</a:t>
            </a:r>
          </a:p>
          <a:p>
            <a:pPr algn="l">
              <a:buFont typeface="Arial" panose="020B0604020202020204" pitchFamily="34" charset="0"/>
              <a:buChar char="•"/>
            </a:pPr>
            <a:r>
              <a:rPr lang="en-US" sz="1600" b="0" i="0" dirty="0">
                <a:solidFill>
                  <a:srgbClr val="000000"/>
                </a:solidFill>
                <a:effectLst/>
                <a:latin typeface="Times New Roman" panose="02020603050405020304" pitchFamily="18" charset="0"/>
                <a:cs typeface="Times New Roman" panose="02020603050405020304" pitchFamily="18" charset="0"/>
              </a:rPr>
              <a:t>White text on blue background</a:t>
            </a:r>
          </a:p>
          <a:p>
            <a:pPr algn="l">
              <a:buFont typeface="Arial" panose="020B0604020202020204" pitchFamily="34" charset="0"/>
              <a:buChar char="•"/>
            </a:pPr>
            <a:r>
              <a:rPr lang="en-US" sz="1600" b="0" i="0" dirty="0">
                <a:solidFill>
                  <a:srgbClr val="000000"/>
                </a:solidFill>
                <a:effectLst/>
                <a:latin typeface="Times New Roman" panose="02020603050405020304" pitchFamily="18" charset="0"/>
                <a:cs typeface="Times New Roman" panose="02020603050405020304" pitchFamily="18" charset="0"/>
              </a:rPr>
              <a:t>Connection port is 0.1" pitch, single row for easy breadboarding and wiring</a:t>
            </a:r>
          </a:p>
          <a:p>
            <a:pPr algn="l">
              <a:buFont typeface="Arial" panose="020B0604020202020204" pitchFamily="34" charset="0"/>
              <a:buChar char="•"/>
            </a:pPr>
            <a:r>
              <a:rPr lang="en-US" sz="1600" b="0" i="0" dirty="0">
                <a:solidFill>
                  <a:srgbClr val="000000"/>
                </a:solidFill>
                <a:effectLst/>
                <a:latin typeface="Times New Roman" panose="02020603050405020304" pitchFamily="18" charset="0"/>
                <a:cs typeface="Times New Roman" panose="02020603050405020304" pitchFamily="18" charset="0"/>
              </a:rPr>
              <a:t>Single LED backlight with a resistor included, we can power it directly from 5V. It can be dimmed easily with a resistor or PWM and uses much less power than LCD with EL (electroluminescent) backlights</a:t>
            </a:r>
          </a:p>
          <a:p>
            <a:pPr algn="l">
              <a:buFont typeface="Arial" panose="020B0604020202020204" pitchFamily="34" charset="0"/>
              <a:buChar char="•"/>
            </a:pPr>
            <a:r>
              <a:rPr lang="en-US" sz="1600" b="0" i="0" dirty="0">
                <a:solidFill>
                  <a:srgbClr val="000000"/>
                </a:solidFill>
                <a:effectLst/>
                <a:latin typeface="Times New Roman" panose="02020603050405020304" pitchFamily="18" charset="0"/>
                <a:cs typeface="Times New Roman" panose="02020603050405020304" pitchFamily="18" charset="0"/>
              </a:rPr>
              <a:t>Can be fully controlled with only 6 digital lines</a:t>
            </a:r>
          </a:p>
          <a:p>
            <a:pPr algn="l">
              <a:buFont typeface="Arial" panose="020B0604020202020204" pitchFamily="34" charset="0"/>
              <a:buChar char="•"/>
            </a:pPr>
            <a:r>
              <a:rPr lang="en-US" sz="1600" b="0" i="0" dirty="0">
                <a:solidFill>
                  <a:srgbClr val="000000"/>
                </a:solidFill>
                <a:effectLst/>
                <a:latin typeface="Times New Roman" panose="02020603050405020304" pitchFamily="18" charset="0"/>
                <a:cs typeface="Times New Roman" panose="02020603050405020304" pitchFamily="18" charset="0"/>
              </a:rPr>
              <a:t>Built in character set supports English/Japanese text.</a:t>
            </a:r>
          </a:p>
          <a:p>
            <a:pPr algn="l">
              <a:buFont typeface="Arial" panose="020B0604020202020204" pitchFamily="34" charset="0"/>
              <a:buChar char="•"/>
            </a:pPr>
            <a:r>
              <a:rPr lang="en-US" sz="1600" b="0" i="0" dirty="0">
                <a:solidFill>
                  <a:srgbClr val="000000"/>
                </a:solidFill>
                <a:effectLst/>
                <a:latin typeface="Times New Roman" panose="02020603050405020304" pitchFamily="18" charset="0"/>
                <a:cs typeface="Times New Roman" panose="02020603050405020304" pitchFamily="18" charset="0"/>
              </a:rPr>
              <a:t>Up to 8 extra characters can be created.</a:t>
            </a:r>
          </a:p>
          <a:p>
            <a:pPr algn="l">
              <a:buFont typeface="Arial" panose="020B0604020202020204" pitchFamily="34" charset="0"/>
              <a:buChar char="•"/>
            </a:pPr>
            <a:r>
              <a:rPr lang="en-US" sz="1600" b="0" i="0" dirty="0">
                <a:solidFill>
                  <a:srgbClr val="000000"/>
                </a:solidFill>
                <a:effectLst/>
                <a:latin typeface="Times New Roman" panose="02020603050405020304" pitchFamily="18" charset="0"/>
                <a:cs typeface="Times New Roman" panose="02020603050405020304" pitchFamily="18" charset="0"/>
              </a:rPr>
              <a:t>Comes with necessary contrast potentiometer and strip of header</a:t>
            </a:r>
          </a:p>
          <a:p>
            <a:pPr marL="0" indent="0">
              <a:buNone/>
            </a:pPr>
            <a:endParaRPr lang="en-CA"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39B7A64-DEDA-4A4C-8447-6D084D242EDB}"/>
              </a:ext>
            </a:extLst>
          </p:cNvPr>
          <p:cNvPicPr>
            <a:picLocks noChangeAspect="1"/>
          </p:cNvPicPr>
          <p:nvPr/>
        </p:nvPicPr>
        <p:blipFill>
          <a:blip r:embed="rId2"/>
          <a:stretch>
            <a:fillRect/>
          </a:stretch>
        </p:blipFill>
        <p:spPr>
          <a:xfrm>
            <a:off x="958056" y="2405857"/>
            <a:ext cx="3181968" cy="2681710"/>
          </a:xfrm>
          <a:prstGeom prst="rect">
            <a:avLst/>
          </a:prstGeom>
        </p:spPr>
      </p:pic>
      <p:sp>
        <p:nvSpPr>
          <p:cNvPr id="4" name="Text Placeholder 3">
            <a:extLst>
              <a:ext uri="{FF2B5EF4-FFF2-40B4-BE49-F238E27FC236}">
                <a16:creationId xmlns:a16="http://schemas.microsoft.com/office/drawing/2014/main" id="{2F4C94DE-0534-424F-9C25-4FBF44E4D48C}"/>
              </a:ext>
            </a:extLst>
          </p:cNvPr>
          <p:cNvSpPr>
            <a:spLocks noGrp="1"/>
          </p:cNvSpPr>
          <p:nvPr>
            <p:ph type="body" sz="half" idx="2"/>
          </p:nvPr>
        </p:nvSpPr>
        <p:spPr/>
        <p:txBody>
          <a:bodyPr/>
          <a:lstStyle/>
          <a:p>
            <a:endParaRPr lang="en-CA" dirty="0"/>
          </a:p>
        </p:txBody>
      </p:sp>
    </p:spTree>
    <p:extLst>
      <p:ext uri="{BB962C8B-B14F-4D97-AF65-F5344CB8AC3E}">
        <p14:creationId xmlns:p14="http://schemas.microsoft.com/office/powerpoint/2010/main" val="169292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53AE0-846C-4A39-8183-DFF91F24FCDD}"/>
              </a:ext>
            </a:extLst>
          </p:cNvPr>
          <p:cNvSpPr>
            <a:spLocks noGrp="1"/>
          </p:cNvSpPr>
          <p:nvPr>
            <p:ph type="title"/>
          </p:nvPr>
        </p:nvSpPr>
        <p:spPr/>
        <p:txBody>
          <a:bodyPr>
            <a:normAutofit/>
          </a:bodyPr>
          <a:lstStyle/>
          <a:p>
            <a:r>
              <a:rPr lang="en-US" sz="4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HD44780 series LCD Display (20*4) </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210AD5A-45E4-4CFA-8963-0022A28B5AA8}"/>
              </a:ext>
            </a:extLst>
          </p:cNvPr>
          <p:cNvSpPr>
            <a:spLocks noGrp="1"/>
          </p:cNvSpPr>
          <p:nvPr>
            <p:ph idx="1"/>
          </p:nvPr>
        </p:nvSpPr>
        <p:spPr>
          <a:xfrm>
            <a:off x="744718" y="1690688"/>
            <a:ext cx="10609082" cy="5087184"/>
          </a:xfrm>
        </p:spPr>
        <p:txBody>
          <a:bodyPr>
            <a:noAutofit/>
          </a:bodyPr>
          <a:lstStyle/>
          <a:p>
            <a:pPr marL="0" indent="0">
              <a:buNone/>
            </a:pPr>
            <a:r>
              <a:rPr lang="en-CA" sz="1600" dirty="0">
                <a:latin typeface="Times New Roman" panose="02020603050405020304" pitchFamily="18" charset="0"/>
                <a:cs typeface="Times New Roman" panose="02020603050405020304" pitchFamily="18" charset="0"/>
              </a:rPr>
              <a:t>Specifications:</a:t>
            </a:r>
          </a:p>
          <a:p>
            <a:pPr algn="l">
              <a:buFont typeface="Arial" panose="020B0604020202020204" pitchFamily="34" charset="0"/>
              <a:buChar char="•"/>
            </a:pPr>
            <a:r>
              <a:rPr lang="en-CA" sz="1600" b="1" i="0" dirty="0">
                <a:solidFill>
                  <a:srgbClr val="000000"/>
                </a:solidFill>
                <a:effectLst/>
                <a:latin typeface="Times New Roman" panose="02020603050405020304" pitchFamily="18" charset="0"/>
                <a:cs typeface="Times New Roman" panose="02020603050405020304" pitchFamily="18" charset="0"/>
              </a:rPr>
              <a:t>Background </a:t>
            </a:r>
            <a:r>
              <a:rPr lang="en-CA" sz="1600" b="1" i="0" dirty="0" err="1">
                <a:solidFill>
                  <a:srgbClr val="000000"/>
                </a:solidFill>
                <a:effectLst/>
                <a:latin typeface="Times New Roman" panose="02020603050405020304" pitchFamily="18" charset="0"/>
                <a:cs typeface="Times New Roman" panose="02020603050405020304" pitchFamily="18" charset="0"/>
              </a:rPr>
              <a:t>Color:</a:t>
            </a:r>
            <a:r>
              <a:rPr lang="en-CA" sz="1600" b="0" i="0" dirty="0" err="1">
                <a:solidFill>
                  <a:srgbClr val="000000"/>
                </a:solidFill>
                <a:effectLst/>
                <a:latin typeface="Times New Roman" panose="02020603050405020304" pitchFamily="18" charset="0"/>
                <a:cs typeface="Times New Roman" panose="02020603050405020304" pitchFamily="18" charset="0"/>
              </a:rPr>
              <a:t>Blue</a:t>
            </a:r>
            <a:endParaRPr lang="en-CA" sz="1600" b="0" i="0" dirty="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CA" sz="1600" b="1" i="0" dirty="0">
                <a:solidFill>
                  <a:srgbClr val="000000"/>
                </a:solidFill>
                <a:effectLst/>
                <a:latin typeface="Times New Roman" panose="02020603050405020304" pitchFamily="18" charset="0"/>
                <a:cs typeface="Times New Roman" panose="02020603050405020304" pitchFamily="18" charset="0"/>
              </a:rPr>
              <a:t>Character Format:</a:t>
            </a:r>
            <a:r>
              <a:rPr lang="en-CA" sz="1600" b="0" i="0" dirty="0">
                <a:solidFill>
                  <a:srgbClr val="000000"/>
                </a:solidFill>
                <a:effectLst/>
                <a:latin typeface="Times New Roman" panose="02020603050405020304" pitchFamily="18" charset="0"/>
                <a:cs typeface="Times New Roman" panose="02020603050405020304" pitchFamily="18" charset="0"/>
              </a:rPr>
              <a:t>5 x 8 Dots</a:t>
            </a:r>
          </a:p>
          <a:p>
            <a:pPr algn="l">
              <a:buFont typeface="Arial" panose="020B0604020202020204" pitchFamily="34" charset="0"/>
              <a:buChar char="•"/>
            </a:pPr>
            <a:r>
              <a:rPr lang="en-CA" sz="1600" b="1" i="0" dirty="0">
                <a:solidFill>
                  <a:srgbClr val="000000"/>
                </a:solidFill>
                <a:effectLst/>
                <a:latin typeface="Times New Roman" panose="02020603050405020304" pitchFamily="18" charset="0"/>
                <a:cs typeface="Times New Roman" panose="02020603050405020304" pitchFamily="18" charset="0"/>
              </a:rPr>
              <a:t>Character Size:</a:t>
            </a:r>
            <a:r>
              <a:rPr lang="en-CA" sz="1600" b="0" i="0" dirty="0">
                <a:solidFill>
                  <a:srgbClr val="000000"/>
                </a:solidFill>
                <a:effectLst/>
                <a:latin typeface="Times New Roman" panose="02020603050405020304" pitchFamily="18" charset="0"/>
                <a:cs typeface="Times New Roman" panose="02020603050405020304" pitchFamily="18" charset="0"/>
              </a:rPr>
              <a:t>4.75mm H x 2.95mm W</a:t>
            </a:r>
          </a:p>
          <a:p>
            <a:pPr algn="l">
              <a:buFont typeface="Arial" panose="020B0604020202020204" pitchFamily="34" charset="0"/>
              <a:buChar char="•"/>
            </a:pPr>
            <a:r>
              <a:rPr lang="en-CA" sz="1600" b="1" i="0" dirty="0">
                <a:solidFill>
                  <a:srgbClr val="000000"/>
                </a:solidFill>
                <a:effectLst/>
                <a:latin typeface="Times New Roman" panose="02020603050405020304" pitchFamily="18" charset="0"/>
                <a:cs typeface="Times New Roman" panose="02020603050405020304" pitchFamily="18" charset="0"/>
              </a:rPr>
              <a:t>Display Format:</a:t>
            </a:r>
            <a:r>
              <a:rPr lang="en-CA" sz="1600" b="0" i="0" dirty="0">
                <a:solidFill>
                  <a:srgbClr val="000000"/>
                </a:solidFill>
                <a:effectLst/>
                <a:latin typeface="Times New Roman" panose="02020603050405020304" pitchFamily="18" charset="0"/>
                <a:cs typeface="Times New Roman" panose="02020603050405020304" pitchFamily="18" charset="0"/>
              </a:rPr>
              <a:t>20 x 4</a:t>
            </a:r>
          </a:p>
          <a:p>
            <a:pPr algn="l">
              <a:buFont typeface="Arial" panose="020B0604020202020204" pitchFamily="34" charset="0"/>
              <a:buChar char="•"/>
            </a:pPr>
            <a:r>
              <a:rPr lang="en-CA" sz="1600" b="1" i="0" dirty="0">
                <a:solidFill>
                  <a:srgbClr val="000000"/>
                </a:solidFill>
                <a:effectLst/>
                <a:latin typeface="Times New Roman" panose="02020603050405020304" pitchFamily="18" charset="0"/>
                <a:cs typeface="Times New Roman" panose="02020603050405020304" pitchFamily="18" charset="0"/>
              </a:rPr>
              <a:t>Display </a:t>
            </a:r>
            <a:r>
              <a:rPr lang="en-CA" sz="1600" b="1" i="0" dirty="0" err="1">
                <a:solidFill>
                  <a:srgbClr val="000000"/>
                </a:solidFill>
                <a:effectLst/>
                <a:latin typeface="Times New Roman" panose="02020603050405020304" pitchFamily="18" charset="0"/>
                <a:cs typeface="Times New Roman" panose="02020603050405020304" pitchFamily="18" charset="0"/>
              </a:rPr>
              <a:t>Mode:</a:t>
            </a:r>
            <a:r>
              <a:rPr lang="en-CA" sz="1600" b="0" i="0" dirty="0" err="1">
                <a:solidFill>
                  <a:srgbClr val="000000"/>
                </a:solidFill>
                <a:effectLst/>
                <a:latin typeface="Times New Roman" panose="02020603050405020304" pitchFamily="18" charset="0"/>
                <a:cs typeface="Times New Roman" panose="02020603050405020304" pitchFamily="18" charset="0"/>
              </a:rPr>
              <a:t>Transflective</a:t>
            </a:r>
            <a:endParaRPr lang="en-CA" sz="1600" b="0" i="0" dirty="0">
              <a:solidFill>
                <a:srgbClr val="000000"/>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CA" sz="1600" b="1" i="0" dirty="0">
                <a:solidFill>
                  <a:srgbClr val="000000"/>
                </a:solidFill>
                <a:effectLst/>
                <a:latin typeface="Times New Roman" panose="02020603050405020304" pitchFamily="18" charset="0"/>
                <a:cs typeface="Times New Roman" panose="02020603050405020304" pitchFamily="18" charset="0"/>
              </a:rPr>
              <a:t>Display </a:t>
            </a:r>
            <a:r>
              <a:rPr lang="en-CA" sz="1600" b="1" i="0" dirty="0" err="1">
                <a:solidFill>
                  <a:srgbClr val="000000"/>
                </a:solidFill>
                <a:effectLst/>
                <a:latin typeface="Times New Roman" panose="02020603050405020304" pitchFamily="18" charset="0"/>
                <a:cs typeface="Times New Roman" panose="02020603050405020304" pitchFamily="18" charset="0"/>
              </a:rPr>
              <a:t>Type:</a:t>
            </a:r>
            <a:r>
              <a:rPr lang="en-CA" sz="1600" b="0" i="0" dirty="0" err="1">
                <a:solidFill>
                  <a:srgbClr val="000000"/>
                </a:solidFill>
                <a:effectLst/>
                <a:latin typeface="Times New Roman" panose="02020603050405020304" pitchFamily="18" charset="0"/>
                <a:cs typeface="Times New Roman" panose="02020603050405020304" pitchFamily="18" charset="0"/>
              </a:rPr>
              <a:t>STN</a:t>
            </a:r>
            <a:r>
              <a:rPr lang="en-CA" sz="1600" b="0" i="0" dirty="0">
                <a:solidFill>
                  <a:srgbClr val="000000"/>
                </a:solidFill>
                <a:effectLst/>
                <a:latin typeface="Times New Roman" panose="02020603050405020304" pitchFamily="18" charset="0"/>
                <a:cs typeface="Times New Roman" panose="02020603050405020304" pitchFamily="18" charset="0"/>
              </a:rPr>
              <a:t> - Super-Twisted Nematic</a:t>
            </a:r>
          </a:p>
          <a:p>
            <a:pPr algn="l">
              <a:buFont typeface="Arial" panose="020B0604020202020204" pitchFamily="34" charset="0"/>
              <a:buChar char="•"/>
            </a:pPr>
            <a:r>
              <a:rPr lang="en-CA" sz="1600" b="1" i="0" dirty="0">
                <a:solidFill>
                  <a:srgbClr val="000000"/>
                </a:solidFill>
                <a:effectLst/>
                <a:latin typeface="Times New Roman" panose="02020603050405020304" pitchFamily="18" charset="0"/>
                <a:cs typeface="Times New Roman" panose="02020603050405020304" pitchFamily="18" charset="0"/>
              </a:rPr>
              <a:t>Dot Size:</a:t>
            </a:r>
            <a:r>
              <a:rPr lang="en-CA" sz="1600" b="0" i="0" dirty="0">
                <a:solidFill>
                  <a:srgbClr val="000000"/>
                </a:solidFill>
                <a:effectLst/>
                <a:latin typeface="Times New Roman" panose="02020603050405020304" pitchFamily="18" charset="0"/>
                <a:cs typeface="Times New Roman" panose="02020603050405020304" pitchFamily="18" charset="0"/>
              </a:rPr>
              <a:t>0.55mm W x 0.55mm H</a:t>
            </a:r>
          </a:p>
          <a:p>
            <a:pPr algn="l">
              <a:buFont typeface="Arial" panose="020B0604020202020204" pitchFamily="34" charset="0"/>
              <a:buChar char="•"/>
            </a:pPr>
            <a:r>
              <a:rPr lang="en-CA" sz="1600" b="1" i="0" dirty="0" err="1">
                <a:solidFill>
                  <a:srgbClr val="000000"/>
                </a:solidFill>
                <a:effectLst/>
                <a:latin typeface="Times New Roman" panose="02020603050405020304" pitchFamily="18" charset="0"/>
                <a:cs typeface="Times New Roman" panose="02020603050405020304" pitchFamily="18" charset="0"/>
              </a:rPr>
              <a:t>Interface:</a:t>
            </a:r>
            <a:r>
              <a:rPr lang="en-CA" sz="1600" b="0" i="0" dirty="0" err="1">
                <a:solidFill>
                  <a:srgbClr val="000000"/>
                </a:solidFill>
                <a:effectLst/>
                <a:latin typeface="Times New Roman" panose="02020603050405020304" pitchFamily="18" charset="0"/>
                <a:cs typeface="Times New Roman" panose="02020603050405020304" pitchFamily="18" charset="0"/>
              </a:rPr>
              <a:t>Parallel</a:t>
            </a:r>
            <a:r>
              <a:rPr lang="en-CA" sz="1600" b="0" i="0" dirty="0">
                <a:solidFill>
                  <a:srgbClr val="000000"/>
                </a:solidFill>
                <a:effectLst/>
                <a:latin typeface="Times New Roman" panose="02020603050405020304" pitchFamily="18" charset="0"/>
                <a:cs typeface="Times New Roman" panose="02020603050405020304" pitchFamily="18" charset="0"/>
              </a:rPr>
              <a:t>, 8-Bit</a:t>
            </a:r>
          </a:p>
          <a:p>
            <a:pPr algn="l">
              <a:buFont typeface="Arial" panose="020B0604020202020204" pitchFamily="34" charset="0"/>
              <a:buChar char="•"/>
            </a:pPr>
            <a:r>
              <a:rPr lang="en-CA" sz="1600" b="1" i="0" dirty="0">
                <a:solidFill>
                  <a:srgbClr val="000000"/>
                </a:solidFill>
                <a:effectLst/>
                <a:latin typeface="Times New Roman" panose="02020603050405020304" pitchFamily="18" charset="0"/>
                <a:cs typeface="Times New Roman" panose="02020603050405020304" pitchFamily="18" charset="0"/>
              </a:rPr>
              <a:t>Number of Characters:</a:t>
            </a:r>
            <a:r>
              <a:rPr lang="en-CA" sz="1600" b="0" i="0" dirty="0">
                <a:solidFill>
                  <a:srgbClr val="000000"/>
                </a:solidFill>
                <a:effectLst/>
                <a:latin typeface="Times New Roman" panose="02020603050405020304" pitchFamily="18" charset="0"/>
                <a:cs typeface="Times New Roman" panose="02020603050405020304" pitchFamily="18" charset="0"/>
              </a:rPr>
              <a:t>80</a:t>
            </a:r>
          </a:p>
          <a:p>
            <a:pPr algn="l">
              <a:buFont typeface="Arial" panose="020B0604020202020204" pitchFamily="34" charset="0"/>
              <a:buChar char="•"/>
            </a:pPr>
            <a:r>
              <a:rPr lang="en-CA" sz="1600" b="1" i="0" dirty="0">
                <a:solidFill>
                  <a:srgbClr val="000000"/>
                </a:solidFill>
                <a:effectLst/>
                <a:latin typeface="Times New Roman" panose="02020603050405020304" pitchFamily="18" charset="0"/>
                <a:cs typeface="Times New Roman" panose="02020603050405020304" pitchFamily="18" charset="0"/>
              </a:rPr>
              <a:t>Operating Temperature:</a:t>
            </a:r>
            <a:r>
              <a:rPr lang="en-CA" sz="1600" b="0" i="0" dirty="0">
                <a:solidFill>
                  <a:srgbClr val="000000"/>
                </a:solidFill>
                <a:effectLst/>
                <a:latin typeface="Times New Roman" panose="02020603050405020304" pitchFamily="18" charset="0"/>
                <a:cs typeface="Times New Roman" panose="02020603050405020304" pitchFamily="18" charset="0"/>
              </a:rPr>
              <a:t>-10°C ~ 60°C</a:t>
            </a:r>
          </a:p>
          <a:p>
            <a:pPr algn="l">
              <a:buFont typeface="Arial" panose="020B0604020202020204" pitchFamily="34" charset="0"/>
              <a:buChar char="•"/>
            </a:pPr>
            <a:r>
              <a:rPr lang="en-CA" sz="1600" b="1" i="0" dirty="0">
                <a:solidFill>
                  <a:srgbClr val="000000"/>
                </a:solidFill>
                <a:effectLst/>
                <a:latin typeface="Times New Roman" panose="02020603050405020304" pitchFamily="18" charset="0"/>
                <a:cs typeface="Times New Roman" panose="02020603050405020304" pitchFamily="18" charset="0"/>
              </a:rPr>
              <a:t>Outline L x W x H:</a:t>
            </a:r>
            <a:r>
              <a:rPr lang="en-CA" sz="1600" b="0" i="0" dirty="0">
                <a:solidFill>
                  <a:srgbClr val="000000"/>
                </a:solidFill>
                <a:effectLst/>
                <a:latin typeface="Times New Roman" panose="02020603050405020304" pitchFamily="18" charset="0"/>
                <a:cs typeface="Times New Roman" panose="02020603050405020304" pitchFamily="18" charset="0"/>
              </a:rPr>
              <a:t>97.00mm x 60.00mm x 14.00mm</a:t>
            </a:r>
          </a:p>
          <a:p>
            <a:pPr algn="l">
              <a:buFont typeface="Arial" panose="020B0604020202020204" pitchFamily="34" charset="0"/>
              <a:buChar char="•"/>
            </a:pPr>
            <a:r>
              <a:rPr lang="en-CA" sz="1600" b="1" i="0" dirty="0">
                <a:solidFill>
                  <a:srgbClr val="000000"/>
                </a:solidFill>
                <a:effectLst/>
                <a:latin typeface="Times New Roman" panose="02020603050405020304" pitchFamily="18" charset="0"/>
                <a:cs typeface="Times New Roman" panose="02020603050405020304" pitchFamily="18" charset="0"/>
              </a:rPr>
              <a:t>Text </a:t>
            </a:r>
            <a:r>
              <a:rPr lang="en-CA" sz="1600" b="1" i="0" dirty="0" err="1">
                <a:solidFill>
                  <a:srgbClr val="000000"/>
                </a:solidFill>
                <a:effectLst/>
                <a:latin typeface="Times New Roman" panose="02020603050405020304" pitchFamily="18" charset="0"/>
                <a:cs typeface="Times New Roman" panose="02020603050405020304" pitchFamily="18" charset="0"/>
              </a:rPr>
              <a:t>Color:</a:t>
            </a:r>
            <a:r>
              <a:rPr lang="en-CA" sz="1600" b="0" i="0" dirty="0" err="1">
                <a:solidFill>
                  <a:srgbClr val="000000"/>
                </a:solidFill>
                <a:effectLst/>
                <a:latin typeface="Times New Roman" panose="02020603050405020304" pitchFamily="18" charset="0"/>
                <a:cs typeface="Times New Roman" panose="02020603050405020304" pitchFamily="18" charset="0"/>
              </a:rPr>
              <a:t>White</a:t>
            </a:r>
            <a:endParaRPr lang="en-CA" sz="1600" b="0" i="0" dirty="0">
              <a:solidFill>
                <a:srgbClr val="000000"/>
              </a:solidFill>
              <a:effectLst/>
              <a:latin typeface="Times New Roman" panose="02020603050405020304" pitchFamily="18" charset="0"/>
              <a:cs typeface="Times New Roman" panose="02020603050405020304" pitchFamily="18" charset="0"/>
            </a:endParaRPr>
          </a:p>
          <a:p>
            <a:r>
              <a:rPr lang="en-CA" sz="1600" b="1" i="0" dirty="0">
                <a:solidFill>
                  <a:srgbClr val="000000"/>
                </a:solidFill>
                <a:effectLst/>
                <a:latin typeface="Times New Roman" panose="02020603050405020304" pitchFamily="18" charset="0"/>
                <a:cs typeface="Times New Roman" panose="02020603050405020304" pitchFamily="18" charset="0"/>
              </a:rPr>
              <a:t>Viewing Area:</a:t>
            </a:r>
            <a:r>
              <a:rPr lang="en-CA" sz="1600" b="0" i="0" dirty="0">
                <a:solidFill>
                  <a:srgbClr val="000000"/>
                </a:solidFill>
                <a:effectLst/>
                <a:latin typeface="Times New Roman" panose="02020603050405020304" pitchFamily="18" charset="0"/>
                <a:cs typeface="Times New Roman" panose="02020603050405020304" pitchFamily="18" charset="0"/>
              </a:rPr>
              <a:t>76.00mm L x 26.00mm W  and  </a:t>
            </a:r>
            <a:r>
              <a:rPr lang="en-CA" sz="1600" b="1" i="0" dirty="0">
                <a:solidFill>
                  <a:srgbClr val="000000"/>
                </a:solidFill>
                <a:effectLst/>
                <a:latin typeface="Times New Roman" panose="02020603050405020304" pitchFamily="18" charset="0"/>
                <a:cs typeface="Times New Roman" panose="02020603050405020304" pitchFamily="18" charset="0"/>
              </a:rPr>
              <a:t>Voltage - Supply:</a:t>
            </a:r>
            <a:r>
              <a:rPr lang="en-CA" sz="1600" b="0" i="0" dirty="0">
                <a:solidFill>
                  <a:srgbClr val="000000"/>
                </a:solidFill>
                <a:effectLst/>
                <a:latin typeface="Times New Roman" panose="02020603050405020304" pitchFamily="18" charset="0"/>
                <a:cs typeface="Times New Roman" panose="02020603050405020304" pitchFamily="18" charset="0"/>
              </a:rPr>
              <a:t>5V</a:t>
            </a:r>
          </a:p>
          <a:p>
            <a:pPr marL="0" indent="0">
              <a:buNone/>
            </a:pPr>
            <a:endParaRPr lang="en-CA"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4672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BD933D-49EB-416C-BC59-F0C9FA4DBBFD}"/>
              </a:ext>
            </a:extLst>
          </p:cNvPr>
          <p:cNvSpPr>
            <a:spLocks noGrp="1"/>
          </p:cNvSpPr>
          <p:nvPr>
            <p:ph type="title"/>
          </p:nvPr>
        </p:nvSpPr>
        <p:spPr>
          <a:xfrm>
            <a:off x="838200" y="176214"/>
            <a:ext cx="10515600" cy="1481188"/>
          </a:xfrm>
        </p:spPr>
        <p:txBody>
          <a:bodyPr>
            <a:normAutofit/>
          </a:bodyPr>
          <a:lstStyle/>
          <a:p>
            <a:r>
              <a:rPr lang="en-CA" sz="4000" dirty="0">
                <a:latin typeface="Times New Roman" panose="02020603050405020304" pitchFamily="18" charset="0"/>
                <a:cs typeface="Times New Roman" panose="02020603050405020304" pitchFamily="18" charset="0"/>
              </a:rPr>
              <a:t>PIR Motion Sensor</a:t>
            </a:r>
          </a:p>
        </p:txBody>
      </p:sp>
      <p:sp>
        <p:nvSpPr>
          <p:cNvPr id="3" name="Content Placeholder 2">
            <a:extLst>
              <a:ext uri="{FF2B5EF4-FFF2-40B4-BE49-F238E27FC236}">
                <a16:creationId xmlns:a16="http://schemas.microsoft.com/office/drawing/2014/main" id="{046E083A-F89F-4AFE-A339-7D2C81BF347E}"/>
              </a:ext>
            </a:extLst>
          </p:cNvPr>
          <p:cNvSpPr>
            <a:spLocks noGrp="1"/>
          </p:cNvSpPr>
          <p:nvPr>
            <p:ph idx="1"/>
          </p:nvPr>
        </p:nvSpPr>
        <p:spPr>
          <a:xfrm>
            <a:off x="827830" y="1847128"/>
            <a:ext cx="4001338" cy="4164569"/>
          </a:xfrm>
        </p:spPr>
        <p:txBody>
          <a:bodyPr>
            <a:normAutofit/>
          </a:bodyPr>
          <a:lstStyle/>
          <a:p>
            <a:r>
              <a:rPr lang="en-US" sz="1400" b="0" i="0" dirty="0">
                <a:effectLst/>
                <a:latin typeface="Times New Roman" panose="02020603050405020304" pitchFamily="18" charset="0"/>
                <a:cs typeface="Times New Roman" panose="02020603050405020304" pitchFamily="18" charset="0"/>
              </a:rPr>
              <a:t>PIR sensors allow you to sense motion, almost always used to detect whether a human has moved in or out of the sensors range. </a:t>
            </a: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b="0" i="0" dirty="0">
              <a:effectLst/>
              <a:latin typeface="Times New Roman" panose="02020603050405020304" pitchFamily="18" charset="0"/>
              <a:cs typeface="Times New Roman" panose="02020603050405020304" pitchFamily="18" charset="0"/>
            </a:endParaRPr>
          </a:p>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endParaRPr lang="en-US" sz="1400" b="0" i="0" dirty="0">
              <a:effectLst/>
              <a:latin typeface="Times New Roman" panose="02020603050405020304" pitchFamily="18" charset="0"/>
              <a:cs typeface="Times New Roman" panose="02020603050405020304" pitchFamily="18" charset="0"/>
            </a:endParaRPr>
          </a:p>
          <a:p>
            <a:pPr marL="0" indent="0">
              <a:buNone/>
            </a:pPr>
            <a:endParaRPr lang="en-US" sz="1400" b="0" i="0" dirty="0">
              <a:effectLst/>
              <a:latin typeface="Times New Roman" panose="02020603050405020304" pitchFamily="18" charset="0"/>
              <a:cs typeface="Times New Roman" panose="02020603050405020304" pitchFamily="18" charset="0"/>
            </a:endParaRPr>
          </a:p>
          <a:p>
            <a:r>
              <a:rPr lang="en-US" sz="1400" b="0" i="0" dirty="0">
                <a:effectLst/>
                <a:latin typeface="Times New Roman" panose="02020603050405020304" pitchFamily="18" charset="0"/>
                <a:cs typeface="Times New Roman" panose="02020603050405020304" pitchFamily="18" charset="0"/>
              </a:rPr>
              <a:t>They are small, inexpensive, low-power, easy to use and don't wear out. They are often referred to as PIR, "Passive Infrared", "Pyroelectric", or "IR motion" sensors.</a:t>
            </a:r>
          </a:p>
          <a:p>
            <a:pPr marL="0" indent="0">
              <a:buNone/>
            </a:pPr>
            <a:endParaRPr lang="en-CA" sz="1400" dirty="0">
              <a:latin typeface="Times New Roman" panose="02020603050405020304" pitchFamily="18" charset="0"/>
              <a:cs typeface="Times New Roman" panose="02020603050405020304" pitchFamily="18" charset="0"/>
            </a:endParaRPr>
          </a:p>
        </p:txBody>
      </p:sp>
      <p:pic>
        <p:nvPicPr>
          <p:cNvPr id="6146" name="Picture 2">
            <a:extLst>
              <a:ext uri="{FF2B5EF4-FFF2-40B4-BE49-F238E27FC236}">
                <a16:creationId xmlns:a16="http://schemas.microsoft.com/office/drawing/2014/main" id="{C740CDA0-0209-40BE-8B80-DFE061D69F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460" b="1"/>
          <a:stretch/>
        </p:blipFill>
        <p:spPr bwMode="auto">
          <a:xfrm>
            <a:off x="5175115" y="1847129"/>
            <a:ext cx="6178683" cy="4283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277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D909DC-CC4A-46DC-BE53-40BC49D42CF4}"/>
              </a:ext>
            </a:extLst>
          </p:cNvPr>
          <p:cNvSpPr>
            <a:spLocks noGrp="1"/>
          </p:cNvSpPr>
          <p:nvPr>
            <p:ph type="title"/>
          </p:nvPr>
        </p:nvSpPr>
        <p:spPr>
          <a:xfrm>
            <a:off x="838200" y="176214"/>
            <a:ext cx="10515600" cy="1481188"/>
          </a:xfrm>
        </p:spPr>
        <p:txBody>
          <a:bodyPr>
            <a:normAutofit/>
          </a:bodyPr>
          <a:lstStyle/>
          <a:p>
            <a:r>
              <a:rPr lang="en-CA" sz="4000" dirty="0">
                <a:latin typeface="Times New Roman" panose="02020603050405020304" pitchFamily="18" charset="0"/>
                <a:cs typeface="Times New Roman" panose="02020603050405020304" pitchFamily="18" charset="0"/>
              </a:rPr>
              <a:t>PIR Motion Sensor</a:t>
            </a:r>
          </a:p>
        </p:txBody>
      </p:sp>
      <p:sp>
        <p:nvSpPr>
          <p:cNvPr id="3" name="Content Placeholder 2">
            <a:extLst>
              <a:ext uri="{FF2B5EF4-FFF2-40B4-BE49-F238E27FC236}">
                <a16:creationId xmlns:a16="http://schemas.microsoft.com/office/drawing/2014/main" id="{684CB7F0-AAC2-41BC-87DA-54AFE053C6E6}"/>
              </a:ext>
            </a:extLst>
          </p:cNvPr>
          <p:cNvSpPr>
            <a:spLocks noGrp="1"/>
          </p:cNvSpPr>
          <p:nvPr>
            <p:ph idx="1"/>
          </p:nvPr>
        </p:nvSpPr>
        <p:spPr>
          <a:xfrm>
            <a:off x="838200" y="1847128"/>
            <a:ext cx="3990968" cy="4272681"/>
          </a:xfrm>
        </p:spPr>
        <p:txBody>
          <a:bodyPr>
            <a:normAutofit/>
          </a:bodyPr>
          <a:lstStyle/>
          <a:p>
            <a:r>
              <a:rPr lang="en-US" sz="1700" b="0" i="0" dirty="0">
                <a:effectLst/>
                <a:latin typeface="Times New Roman" panose="02020603050405020304" pitchFamily="18" charset="0"/>
                <a:cs typeface="Times New Roman" panose="02020603050405020304" pitchFamily="18" charset="0"/>
              </a:rPr>
              <a:t>PIRs are basically made of a </a:t>
            </a:r>
            <a:r>
              <a:rPr lang="en-US" sz="1700" b="0" i="0" u="sng" dirty="0">
                <a:effectLst/>
                <a:latin typeface="Times New Roman" panose="02020603050405020304" pitchFamily="18" charset="0"/>
                <a:cs typeface="Times New Roman" panose="02020603050405020304" pitchFamily="18" charset="0"/>
                <a:hlinkClick r:id="rId2"/>
              </a:rPr>
              <a:t>pyroelectric sensor</a:t>
            </a:r>
            <a:r>
              <a:rPr lang="en-US" sz="1700" b="0" i="0" dirty="0">
                <a:effectLst/>
                <a:latin typeface="Times New Roman" panose="02020603050405020304" pitchFamily="18" charset="0"/>
                <a:cs typeface="Times New Roman" panose="02020603050405020304" pitchFamily="18" charset="0"/>
              </a:rPr>
              <a:t> (round metal can with a rectangular crystal in the center), which can detect levels of infrared radiation. Everything emits some low level radiation, and the hotter something is, the more radiation is emitted. The sensor in a motion detector is actually split in two halves. </a:t>
            </a:r>
          </a:p>
          <a:p>
            <a:r>
              <a:rPr lang="en-US" sz="1700" b="0" i="0" dirty="0">
                <a:effectLst/>
                <a:latin typeface="Times New Roman" panose="02020603050405020304" pitchFamily="18" charset="0"/>
                <a:cs typeface="Times New Roman" panose="02020603050405020304" pitchFamily="18" charset="0"/>
              </a:rPr>
              <a:t>The reason for that is that we are looking to detect motion (change) not average IR levels. The two halves are wired up so that they cancel each other out. If one half sees more or less IR radiation than the other, the output will swing high or low.</a:t>
            </a:r>
          </a:p>
          <a:p>
            <a:pPr marL="0" indent="0">
              <a:buNone/>
            </a:pPr>
            <a:endParaRPr lang="en-CA" sz="17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5FE5F09-3F37-462F-8424-DC83A8119245}"/>
              </a:ext>
            </a:extLst>
          </p:cNvPr>
          <p:cNvPicPr>
            <a:picLocks noChangeAspect="1"/>
          </p:cNvPicPr>
          <p:nvPr/>
        </p:nvPicPr>
        <p:blipFill rotWithShape="1">
          <a:blip r:embed="rId3"/>
          <a:srcRect t="7558" r="2" b="2"/>
          <a:stretch/>
        </p:blipFill>
        <p:spPr>
          <a:xfrm>
            <a:off x="5191128" y="1847129"/>
            <a:ext cx="6162670" cy="4272677"/>
          </a:xfrm>
          <a:prstGeom prst="rect">
            <a:avLst/>
          </a:prstGeom>
        </p:spPr>
      </p:pic>
    </p:spTree>
    <p:extLst>
      <p:ext uri="{BB962C8B-B14F-4D97-AF65-F5344CB8AC3E}">
        <p14:creationId xmlns:p14="http://schemas.microsoft.com/office/powerpoint/2010/main" val="2603589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F22DE-2C5A-41E2-9285-B68C82BEEC1A}"/>
              </a:ext>
            </a:extLst>
          </p:cNvPr>
          <p:cNvSpPr>
            <a:spLocks noGrp="1"/>
          </p:cNvSpPr>
          <p:nvPr>
            <p:ph type="title"/>
          </p:nvPr>
        </p:nvSpPr>
        <p:spPr/>
        <p:txBody>
          <a:bodyPr>
            <a:normAutofit/>
          </a:bodyPr>
          <a:lstStyle/>
          <a:p>
            <a:r>
              <a:rPr lang="en-CA" sz="4000" dirty="0">
                <a:latin typeface="Times New Roman" panose="02020603050405020304" pitchFamily="18" charset="0"/>
                <a:cs typeface="Times New Roman" panose="02020603050405020304" pitchFamily="18" charset="0"/>
              </a:rPr>
              <a:t>PIR Motion Sensor</a:t>
            </a:r>
            <a:endParaRPr lang="en-CA" sz="4000" dirty="0"/>
          </a:p>
        </p:txBody>
      </p:sp>
      <p:sp>
        <p:nvSpPr>
          <p:cNvPr id="3" name="Content Placeholder 2">
            <a:extLst>
              <a:ext uri="{FF2B5EF4-FFF2-40B4-BE49-F238E27FC236}">
                <a16:creationId xmlns:a16="http://schemas.microsoft.com/office/drawing/2014/main" id="{DFC0EF06-22E4-4BDF-99F0-842038CBE867}"/>
              </a:ext>
            </a:extLst>
          </p:cNvPr>
          <p:cNvSpPr>
            <a:spLocks noGrp="1"/>
          </p:cNvSpPr>
          <p:nvPr>
            <p:ph idx="1"/>
          </p:nvPr>
        </p:nvSpPr>
        <p:spPr/>
        <p:txBody>
          <a:bodyPr>
            <a:normAutofit/>
          </a:bodyPr>
          <a:lstStyle/>
          <a:p>
            <a:pPr marL="0" indent="0">
              <a:buNone/>
            </a:pPr>
            <a:r>
              <a:rPr lang="en-CA" sz="1600" dirty="0">
                <a:latin typeface="Times New Roman" panose="02020603050405020304" pitchFamily="18" charset="0"/>
                <a:cs typeface="Times New Roman" panose="02020603050405020304" pitchFamily="18" charset="0"/>
              </a:rPr>
              <a:t>Specifications:</a:t>
            </a:r>
          </a:p>
          <a:p>
            <a:pPr algn="l">
              <a:buFont typeface="Arial" panose="020B0604020202020204" pitchFamily="34" charset="0"/>
              <a:buChar char="•"/>
            </a:pPr>
            <a:r>
              <a:rPr lang="en-US" sz="1600" b="1" i="0" dirty="0">
                <a:solidFill>
                  <a:srgbClr val="333333"/>
                </a:solidFill>
                <a:effectLst/>
                <a:latin typeface="Times New Roman" panose="02020603050405020304" pitchFamily="18" charset="0"/>
                <a:cs typeface="Times New Roman" panose="02020603050405020304" pitchFamily="18" charset="0"/>
              </a:rPr>
              <a:t>Output: </a:t>
            </a:r>
            <a:r>
              <a:rPr lang="en-US" sz="1600" b="0" i="0" dirty="0">
                <a:solidFill>
                  <a:srgbClr val="333333"/>
                </a:solidFill>
                <a:effectLst/>
                <a:latin typeface="Times New Roman" panose="02020603050405020304" pitchFamily="18" charset="0"/>
                <a:cs typeface="Times New Roman" panose="02020603050405020304" pitchFamily="18" charset="0"/>
              </a:rPr>
              <a:t>Digital pulse high (3V) when triggered (motion detected) digital low when idle (no motion detected). Pulse lengths are determined by resistors and capacitors on the PCB and differ from sensor to sensor.</a:t>
            </a:r>
          </a:p>
          <a:p>
            <a:pPr marL="0" indent="0" algn="l">
              <a:buNone/>
            </a:pPr>
            <a:endParaRPr lang="en-US" sz="1600" b="0" i="0" dirty="0">
              <a:solidFill>
                <a:srgbClr val="333333"/>
              </a:solidFill>
              <a:effectLst/>
              <a:latin typeface="Times New Roman" panose="02020603050405020304" pitchFamily="18" charset="0"/>
              <a:cs typeface="Times New Roman" panose="02020603050405020304" pitchFamily="18" charset="0"/>
            </a:endParaRPr>
          </a:p>
          <a:p>
            <a:pPr marL="0" indent="0" algn="l">
              <a:buNone/>
            </a:pPr>
            <a:endParaRPr lang="en-US" sz="1600" b="0" i="0" dirty="0">
              <a:solidFill>
                <a:srgbClr val="333333"/>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b="1" i="0" dirty="0">
                <a:solidFill>
                  <a:srgbClr val="333333"/>
                </a:solidFill>
                <a:effectLst/>
                <a:latin typeface="Times New Roman" panose="02020603050405020304" pitchFamily="18" charset="0"/>
                <a:cs typeface="Times New Roman" panose="02020603050405020304" pitchFamily="18" charset="0"/>
              </a:rPr>
              <a:t>Sensitivity range:</a:t>
            </a:r>
            <a:r>
              <a:rPr lang="en-US" sz="1600" b="0" i="0" dirty="0">
                <a:solidFill>
                  <a:srgbClr val="333333"/>
                </a:solidFill>
                <a:effectLst/>
                <a:latin typeface="Times New Roman" panose="02020603050405020304" pitchFamily="18" charset="0"/>
                <a:cs typeface="Times New Roman" panose="02020603050405020304" pitchFamily="18" charset="0"/>
              </a:rPr>
              <a:t> up to 20 feet (6 meters) 110° x 70° detection range.</a:t>
            </a:r>
          </a:p>
          <a:p>
            <a:pPr marL="0" indent="0" algn="l">
              <a:buNone/>
            </a:pPr>
            <a:endParaRPr lang="en-US" sz="1600" b="0" i="0" dirty="0">
              <a:solidFill>
                <a:srgbClr val="333333"/>
              </a:solidFill>
              <a:effectLst/>
              <a:latin typeface="Times New Roman" panose="02020603050405020304" pitchFamily="18" charset="0"/>
              <a:cs typeface="Times New Roman" panose="02020603050405020304" pitchFamily="18" charset="0"/>
            </a:endParaRPr>
          </a:p>
          <a:p>
            <a:pPr marL="0" indent="0" algn="l">
              <a:buNone/>
            </a:pPr>
            <a:endParaRPr lang="en-US" sz="1600" b="0" i="0" dirty="0">
              <a:solidFill>
                <a:srgbClr val="333333"/>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b="1" i="0" dirty="0">
                <a:solidFill>
                  <a:srgbClr val="333333"/>
                </a:solidFill>
                <a:effectLst/>
                <a:latin typeface="Times New Roman" panose="02020603050405020304" pitchFamily="18" charset="0"/>
                <a:cs typeface="Times New Roman" panose="02020603050405020304" pitchFamily="18" charset="0"/>
              </a:rPr>
              <a:t>Power supply:</a:t>
            </a:r>
            <a:r>
              <a:rPr lang="en-US" sz="1600" b="0" i="0" dirty="0">
                <a:solidFill>
                  <a:srgbClr val="333333"/>
                </a:solidFill>
                <a:effectLst/>
                <a:latin typeface="Times New Roman" panose="02020603050405020304" pitchFamily="18" charset="0"/>
                <a:cs typeface="Times New Roman" panose="02020603050405020304" pitchFamily="18" charset="0"/>
              </a:rPr>
              <a:t> 5V-12V input voltage for most modules (they have a 3.3V regulator), but 5V is ideal in case the regulator has different specs.</a:t>
            </a:r>
          </a:p>
          <a:p>
            <a:pPr marL="0" indent="0">
              <a:buNone/>
            </a:pPr>
            <a:endParaRPr lang="en-CA"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408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9D8689-F885-4A0C-89B9-FB0149789C04}"/>
              </a:ext>
            </a:extLst>
          </p:cNvPr>
          <p:cNvSpPr>
            <a:spLocks noGrp="1"/>
          </p:cNvSpPr>
          <p:nvPr>
            <p:ph type="title"/>
          </p:nvPr>
        </p:nvSpPr>
        <p:spPr>
          <a:xfrm>
            <a:off x="838200" y="176214"/>
            <a:ext cx="10515600" cy="1481188"/>
          </a:xfrm>
        </p:spPr>
        <p:txBody>
          <a:bodyPr>
            <a:normAutofit/>
          </a:bodyPr>
          <a:lstStyle/>
          <a:p>
            <a:r>
              <a:rPr lang="en-CA" sz="4000" dirty="0">
                <a:latin typeface="Times New Roman" panose="02020603050405020304" pitchFamily="18" charset="0"/>
                <a:cs typeface="Times New Roman" panose="02020603050405020304" pitchFamily="18" charset="0"/>
              </a:rPr>
              <a:t>Raspberry pi Camera V2 – 8MP</a:t>
            </a:r>
          </a:p>
        </p:txBody>
      </p:sp>
      <p:sp>
        <p:nvSpPr>
          <p:cNvPr id="3" name="Content Placeholder 2">
            <a:extLst>
              <a:ext uri="{FF2B5EF4-FFF2-40B4-BE49-F238E27FC236}">
                <a16:creationId xmlns:a16="http://schemas.microsoft.com/office/drawing/2014/main" id="{A4AA2EE8-31E0-46C6-A61C-9B8999A3A838}"/>
              </a:ext>
            </a:extLst>
          </p:cNvPr>
          <p:cNvSpPr>
            <a:spLocks noGrp="1"/>
          </p:cNvSpPr>
          <p:nvPr>
            <p:ph idx="1"/>
          </p:nvPr>
        </p:nvSpPr>
        <p:spPr>
          <a:xfrm>
            <a:off x="838200" y="1847128"/>
            <a:ext cx="3990968" cy="4272681"/>
          </a:xfrm>
        </p:spPr>
        <p:txBody>
          <a:bodyPr>
            <a:normAutofit/>
          </a:bodyPr>
          <a:lstStyle/>
          <a:p>
            <a:r>
              <a:rPr lang="en-US" sz="1600" b="0" i="0" dirty="0">
                <a:effectLst/>
                <a:latin typeface="Times New Roman" panose="02020603050405020304" pitchFamily="18" charset="0"/>
                <a:cs typeface="Times New Roman" panose="02020603050405020304" pitchFamily="18" charset="0"/>
              </a:rPr>
              <a:t>The v2 Camera Module has a Sony IMX219 8-megapixel sensor.</a:t>
            </a:r>
          </a:p>
          <a:p>
            <a:r>
              <a:rPr lang="en-US" sz="1600" b="0" i="0" dirty="0">
                <a:effectLst/>
                <a:latin typeface="Times New Roman" panose="02020603050405020304" pitchFamily="18" charset="0"/>
                <a:cs typeface="Times New Roman" panose="02020603050405020304" pitchFamily="18" charset="0"/>
              </a:rPr>
              <a:t>The Camera Module can be used to take high-definition video, as well as stills photographs.</a:t>
            </a:r>
            <a:endParaRPr lang="en-US" sz="1600" dirty="0">
              <a:latin typeface="Times New Roman" panose="02020603050405020304" pitchFamily="18" charset="0"/>
              <a:cs typeface="Times New Roman" panose="02020603050405020304" pitchFamily="18" charset="0"/>
            </a:endParaRPr>
          </a:p>
          <a:p>
            <a:r>
              <a:rPr lang="en-US" sz="1600" b="0" i="0" dirty="0">
                <a:effectLst/>
                <a:latin typeface="Times New Roman" panose="02020603050405020304" pitchFamily="18" charset="0"/>
                <a:cs typeface="Times New Roman" panose="02020603050405020304" pitchFamily="18" charset="0"/>
              </a:rPr>
              <a:t>The camera works with all models of Raspberry Pi 1, 2, 3 and 4. It can be accessed through the MMAL and V4L APIs, and there are numerous third-party libraries built for it, including the </a:t>
            </a:r>
            <a:r>
              <a:rPr lang="en-US" sz="1600" b="0" i="0" dirty="0" err="1">
                <a:effectLst/>
                <a:latin typeface="Times New Roman" panose="02020603050405020304" pitchFamily="18" charset="0"/>
                <a:cs typeface="Times New Roman" panose="02020603050405020304" pitchFamily="18" charset="0"/>
              </a:rPr>
              <a:t>Picamera</a:t>
            </a:r>
            <a:r>
              <a:rPr lang="en-US" sz="1600" b="0" i="0" dirty="0">
                <a:effectLst/>
                <a:latin typeface="Times New Roman" panose="02020603050405020304" pitchFamily="18" charset="0"/>
                <a:cs typeface="Times New Roman" panose="02020603050405020304" pitchFamily="18" charset="0"/>
              </a:rPr>
              <a:t> Python library. </a:t>
            </a:r>
          </a:p>
          <a:p>
            <a:pPr marL="0" indent="0">
              <a:buNone/>
            </a:pPr>
            <a:endParaRPr lang="en-CA" sz="1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25CDE5D-5844-4069-B157-85FA81472648}"/>
              </a:ext>
            </a:extLst>
          </p:cNvPr>
          <p:cNvPicPr>
            <a:picLocks noChangeAspect="1"/>
          </p:cNvPicPr>
          <p:nvPr/>
        </p:nvPicPr>
        <p:blipFill rotWithShape="1">
          <a:blip r:embed="rId2"/>
          <a:srcRect l="3723" r="3" b="3"/>
          <a:stretch/>
        </p:blipFill>
        <p:spPr>
          <a:xfrm>
            <a:off x="5973982" y="1847128"/>
            <a:ext cx="5263084" cy="3648980"/>
          </a:xfrm>
          <a:prstGeom prst="rect">
            <a:avLst/>
          </a:prstGeom>
        </p:spPr>
      </p:pic>
    </p:spTree>
    <p:extLst>
      <p:ext uri="{BB962C8B-B14F-4D97-AF65-F5344CB8AC3E}">
        <p14:creationId xmlns:p14="http://schemas.microsoft.com/office/powerpoint/2010/main" val="1775930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68218-605E-481B-BEE6-F7F35A0E2806}"/>
              </a:ext>
            </a:extLst>
          </p:cNvPr>
          <p:cNvSpPr>
            <a:spLocks noGrp="1"/>
          </p:cNvSpPr>
          <p:nvPr>
            <p:ph type="title"/>
          </p:nvPr>
        </p:nvSpPr>
        <p:spPr>
          <a:xfrm>
            <a:off x="838200" y="176214"/>
            <a:ext cx="10515600" cy="1481188"/>
          </a:xfrm>
        </p:spPr>
        <p:txBody>
          <a:bodyPr>
            <a:normAutofit/>
          </a:bodyPr>
          <a:lstStyle/>
          <a:p>
            <a:r>
              <a:rPr lang="en-CA" sz="4000" dirty="0">
                <a:latin typeface="Times New Roman" panose="02020603050405020304" pitchFamily="18" charset="0"/>
                <a:cs typeface="Times New Roman" panose="02020603050405020304" pitchFamily="18" charset="0"/>
              </a:rPr>
              <a:t>Raspberry pi Camera V2 – 8MP</a:t>
            </a:r>
          </a:p>
        </p:txBody>
      </p:sp>
      <p:sp>
        <p:nvSpPr>
          <p:cNvPr id="3" name="Content Placeholder 2">
            <a:extLst>
              <a:ext uri="{FF2B5EF4-FFF2-40B4-BE49-F238E27FC236}">
                <a16:creationId xmlns:a16="http://schemas.microsoft.com/office/drawing/2014/main" id="{89EC533B-D027-4EEB-8CB9-E1479190AE2E}"/>
              </a:ext>
            </a:extLst>
          </p:cNvPr>
          <p:cNvSpPr>
            <a:spLocks noGrp="1"/>
          </p:cNvSpPr>
          <p:nvPr>
            <p:ph idx="1"/>
          </p:nvPr>
        </p:nvSpPr>
        <p:spPr>
          <a:xfrm>
            <a:off x="838200" y="1847128"/>
            <a:ext cx="3990968" cy="4272681"/>
          </a:xfrm>
        </p:spPr>
        <p:txBody>
          <a:bodyPr>
            <a:normAutofit/>
          </a:bodyPr>
          <a:lstStyle/>
          <a:p>
            <a:pPr marL="0" indent="0">
              <a:buNone/>
            </a:pPr>
            <a:r>
              <a:rPr lang="en-CA" sz="2000">
                <a:latin typeface="Times New Roman" panose="02020603050405020304" pitchFamily="18" charset="0"/>
                <a:cs typeface="Times New Roman" panose="02020603050405020304" pitchFamily="18" charset="0"/>
              </a:rPr>
              <a:t>Specifications:</a:t>
            </a:r>
          </a:p>
          <a:p>
            <a:pPr>
              <a:buFont typeface="Arial" panose="020B0604020202020204" pitchFamily="34" charset="0"/>
              <a:buChar char="•"/>
            </a:pPr>
            <a:r>
              <a:rPr lang="en-CA" sz="2000" b="0" i="0">
                <a:effectLst/>
                <a:latin typeface="Times New Roman" panose="02020603050405020304" pitchFamily="18" charset="0"/>
                <a:cs typeface="Times New Roman" panose="02020603050405020304" pitchFamily="18" charset="0"/>
              </a:rPr>
              <a:t>8 megapixel camera capable of taking photographs of 3280 x 2464 pixels</a:t>
            </a:r>
          </a:p>
          <a:p>
            <a:pPr>
              <a:buFont typeface="Arial" panose="020B0604020202020204" pitchFamily="34" charset="0"/>
              <a:buChar char="•"/>
            </a:pPr>
            <a:r>
              <a:rPr lang="en-CA" sz="2000" b="0" i="0">
                <a:effectLst/>
                <a:latin typeface="Times New Roman" panose="02020603050405020304" pitchFamily="18" charset="0"/>
                <a:cs typeface="Times New Roman" panose="02020603050405020304" pitchFamily="18" charset="0"/>
              </a:rPr>
              <a:t>Capture video at 1080p30, 720p60 and 640x480p90 resolutions</a:t>
            </a:r>
          </a:p>
          <a:p>
            <a:pPr>
              <a:buFont typeface="Arial" panose="020B0604020202020204" pitchFamily="34" charset="0"/>
              <a:buChar char="•"/>
            </a:pPr>
            <a:r>
              <a:rPr lang="en-CA" sz="2000" b="0" i="0">
                <a:effectLst/>
                <a:latin typeface="Times New Roman" panose="02020603050405020304" pitchFamily="18" charset="0"/>
                <a:cs typeface="Times New Roman" panose="02020603050405020304" pitchFamily="18" charset="0"/>
              </a:rPr>
              <a:t>All software is supported within the latest version of Raspbian Operating System</a:t>
            </a:r>
          </a:p>
          <a:p>
            <a:pPr>
              <a:buFont typeface="Arial" panose="020B0604020202020204" pitchFamily="34" charset="0"/>
              <a:buChar char="•"/>
            </a:pPr>
            <a:r>
              <a:rPr lang="en-CA" sz="2000" b="0" i="0">
                <a:effectLst/>
                <a:latin typeface="Times New Roman" panose="02020603050405020304" pitchFamily="18" charset="0"/>
                <a:cs typeface="Times New Roman" panose="02020603050405020304" pitchFamily="18" charset="0"/>
              </a:rPr>
              <a:t>Applications: CCTV security camera, motion detection, time lapse photography</a:t>
            </a:r>
          </a:p>
          <a:p>
            <a:pPr marL="0" indent="0">
              <a:buNone/>
            </a:pPr>
            <a:endParaRPr lang="en-CA" sz="20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4913299-73A0-46C8-AFFC-08EEB9669BF4}"/>
              </a:ext>
            </a:extLst>
          </p:cNvPr>
          <p:cNvPicPr>
            <a:picLocks noChangeAspect="1"/>
          </p:cNvPicPr>
          <p:nvPr/>
        </p:nvPicPr>
        <p:blipFill rotWithShape="1">
          <a:blip r:embed="rId2"/>
          <a:srcRect l="3340" r="387" b="3"/>
          <a:stretch/>
        </p:blipFill>
        <p:spPr>
          <a:xfrm>
            <a:off x="6245052" y="2188723"/>
            <a:ext cx="5108748" cy="3541976"/>
          </a:xfrm>
          <a:prstGeom prst="rect">
            <a:avLst/>
          </a:prstGeom>
        </p:spPr>
      </p:pic>
    </p:spTree>
    <p:extLst>
      <p:ext uri="{BB962C8B-B14F-4D97-AF65-F5344CB8AC3E}">
        <p14:creationId xmlns:p14="http://schemas.microsoft.com/office/powerpoint/2010/main" val="27168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1A2F9-04AF-4BC7-81C4-4FBC3E42F01F}"/>
              </a:ext>
            </a:extLst>
          </p:cNvPr>
          <p:cNvSpPr>
            <a:spLocks noGrp="1"/>
          </p:cNvSpPr>
          <p:nvPr>
            <p:ph type="title"/>
          </p:nvPr>
        </p:nvSpPr>
        <p:spPr/>
        <p:txBody>
          <a:bodyPr>
            <a:normAutofit/>
          </a:bodyPr>
          <a:lstStyle/>
          <a:p>
            <a:r>
              <a:rPr lang="en-CA" sz="4000" dirty="0">
                <a:latin typeface="Times New Roman" panose="02020603050405020304" pitchFamily="18" charset="0"/>
                <a:cs typeface="Times New Roman" panose="02020603050405020304" pitchFamily="18" charset="0"/>
              </a:rPr>
              <a:t>Raspberry pi Camera V2 – 8MP</a:t>
            </a:r>
          </a:p>
        </p:txBody>
      </p:sp>
      <p:sp>
        <p:nvSpPr>
          <p:cNvPr id="3" name="Content Placeholder 2">
            <a:extLst>
              <a:ext uri="{FF2B5EF4-FFF2-40B4-BE49-F238E27FC236}">
                <a16:creationId xmlns:a16="http://schemas.microsoft.com/office/drawing/2014/main" id="{C22CE5CA-DFCB-46BF-87DE-ABFE4E524819}"/>
              </a:ext>
            </a:extLst>
          </p:cNvPr>
          <p:cNvSpPr>
            <a:spLocks noGrp="1"/>
          </p:cNvSpPr>
          <p:nvPr>
            <p:ph idx="1"/>
          </p:nvPr>
        </p:nvSpPr>
        <p:spPr/>
        <p:txBody>
          <a:bodyPr>
            <a:normAutofit/>
          </a:bodyPr>
          <a:lstStyle/>
          <a:p>
            <a:pPr marL="0" indent="0">
              <a:buNone/>
            </a:pPr>
            <a:r>
              <a:rPr lang="en-US" sz="1600" b="0" i="0" dirty="0">
                <a:solidFill>
                  <a:srgbClr val="353535"/>
                </a:solidFill>
                <a:effectLst/>
                <a:latin typeface="Times New Roman" panose="02020603050405020304" pitchFamily="18" charset="0"/>
                <a:cs typeface="Times New Roman" panose="02020603050405020304" pitchFamily="18" charset="0"/>
              </a:rPr>
              <a:t>Features:</a:t>
            </a:r>
          </a:p>
          <a:p>
            <a:r>
              <a:rPr lang="en-US" sz="1600" b="0" i="0" dirty="0">
                <a:solidFill>
                  <a:srgbClr val="353535"/>
                </a:solidFill>
                <a:effectLst/>
                <a:latin typeface="Times New Roman" panose="02020603050405020304" pitchFamily="18" charset="0"/>
                <a:cs typeface="Times New Roman" panose="02020603050405020304" pitchFamily="18" charset="0"/>
              </a:rPr>
              <a:t>Fixed focus lens on-board</a:t>
            </a:r>
          </a:p>
          <a:p>
            <a:r>
              <a:rPr lang="en-US" sz="1600" b="0" i="0" dirty="0">
                <a:solidFill>
                  <a:srgbClr val="353535"/>
                </a:solidFill>
                <a:effectLst/>
                <a:latin typeface="Times New Roman" panose="02020603050405020304" pitchFamily="18" charset="0"/>
                <a:cs typeface="Times New Roman" panose="02020603050405020304" pitchFamily="18" charset="0"/>
              </a:rPr>
              <a:t>8 megapixel native resolution sensor-capable of 3280 x 2464 pixel static images</a:t>
            </a:r>
          </a:p>
          <a:p>
            <a:r>
              <a:rPr lang="en-US" sz="1600" b="0" i="0" dirty="0">
                <a:solidFill>
                  <a:srgbClr val="353535"/>
                </a:solidFill>
                <a:effectLst/>
                <a:latin typeface="Times New Roman" panose="02020603050405020304" pitchFamily="18" charset="0"/>
                <a:cs typeface="Times New Roman" panose="02020603050405020304" pitchFamily="18" charset="0"/>
              </a:rPr>
              <a:t>Supports 1080p30, 720p60 and 640x480p90 video</a:t>
            </a:r>
          </a:p>
          <a:p>
            <a:r>
              <a:rPr lang="en-US" sz="1600" b="0" i="0" dirty="0">
                <a:solidFill>
                  <a:srgbClr val="353535"/>
                </a:solidFill>
                <a:effectLst/>
                <a:latin typeface="Times New Roman" panose="02020603050405020304" pitchFamily="18" charset="0"/>
                <a:cs typeface="Times New Roman" panose="02020603050405020304" pitchFamily="18" charset="0"/>
              </a:rPr>
              <a:t>Size 25mm x 23mm x 9mm</a:t>
            </a:r>
          </a:p>
          <a:p>
            <a:r>
              <a:rPr lang="en-US" sz="1600" b="0" i="0" dirty="0">
                <a:solidFill>
                  <a:srgbClr val="353535"/>
                </a:solidFill>
                <a:effectLst/>
                <a:latin typeface="Times New Roman" panose="02020603050405020304" pitchFamily="18" charset="0"/>
                <a:cs typeface="Times New Roman" panose="02020603050405020304" pitchFamily="18" charset="0"/>
              </a:rPr>
              <a:t>Weight just over 3g</a:t>
            </a:r>
          </a:p>
          <a:p>
            <a:r>
              <a:rPr lang="en-US" sz="1600" b="0" i="0" dirty="0">
                <a:solidFill>
                  <a:srgbClr val="353535"/>
                </a:solidFill>
                <a:effectLst/>
                <a:latin typeface="Times New Roman" panose="02020603050405020304" pitchFamily="18" charset="0"/>
                <a:cs typeface="Times New Roman" panose="02020603050405020304" pitchFamily="18" charset="0"/>
              </a:rPr>
              <a:t>Connects to the Raspberry Pi board via a short ribbon cable</a:t>
            </a:r>
            <a:endParaRPr lang="en-CA"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4436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6BEC6B-5C77-412D-B45A-5B0F46FED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402858-3482-46F5-92A4-825D4701B5F1}"/>
              </a:ext>
            </a:extLst>
          </p:cNvPr>
          <p:cNvSpPr>
            <a:spLocks noGrp="1"/>
          </p:cNvSpPr>
          <p:nvPr>
            <p:ph type="title"/>
          </p:nvPr>
        </p:nvSpPr>
        <p:spPr>
          <a:xfrm>
            <a:off x="838200" y="176214"/>
            <a:ext cx="10515600" cy="1481188"/>
          </a:xfrm>
        </p:spPr>
        <p:txBody>
          <a:bodyPr>
            <a:normAutofit/>
          </a:bodyPr>
          <a:lstStyle/>
          <a:p>
            <a:r>
              <a:rPr lang="en-CA" sz="4000" dirty="0">
                <a:latin typeface="Times New Roman" panose="02020603050405020304" pitchFamily="18" charset="0"/>
                <a:cs typeface="Times New Roman" panose="02020603050405020304" pitchFamily="18" charset="0"/>
              </a:rPr>
              <a:t>Breadboard and Jumper Wires</a:t>
            </a:r>
          </a:p>
        </p:txBody>
      </p:sp>
      <p:sp>
        <p:nvSpPr>
          <p:cNvPr id="3" name="Content Placeholder 2">
            <a:extLst>
              <a:ext uri="{FF2B5EF4-FFF2-40B4-BE49-F238E27FC236}">
                <a16:creationId xmlns:a16="http://schemas.microsoft.com/office/drawing/2014/main" id="{FAEFA84B-C4F7-4283-8DC4-BC634C7F58B2}"/>
              </a:ext>
            </a:extLst>
          </p:cNvPr>
          <p:cNvSpPr>
            <a:spLocks noGrp="1"/>
          </p:cNvSpPr>
          <p:nvPr>
            <p:ph idx="1"/>
          </p:nvPr>
        </p:nvSpPr>
        <p:spPr>
          <a:xfrm>
            <a:off x="838200" y="1847128"/>
            <a:ext cx="3990968" cy="4272681"/>
          </a:xfrm>
        </p:spPr>
        <p:txBody>
          <a:bodyPr>
            <a:normAutofit/>
          </a:bodyPr>
          <a:lstStyle/>
          <a:p>
            <a:pPr marL="0" indent="0">
              <a:buNone/>
            </a:pPr>
            <a:r>
              <a:rPr lang="en-CA" sz="1700">
                <a:latin typeface="Times New Roman" panose="02020603050405020304" pitchFamily="18" charset="0"/>
                <a:cs typeface="Times New Roman" panose="02020603050405020304" pitchFamily="18" charset="0"/>
              </a:rPr>
              <a:t>Breadboard:</a:t>
            </a:r>
          </a:p>
          <a:p>
            <a:r>
              <a:rPr lang="en-US" sz="1700" b="0" i="0">
                <a:effectLst/>
                <a:latin typeface="Times New Roman" panose="02020603050405020304" pitchFamily="18" charset="0"/>
                <a:cs typeface="Times New Roman" panose="02020603050405020304" pitchFamily="18" charset="0"/>
              </a:rPr>
              <a:t>This is solderless breadboard! It has 7 power buses, 40 columns, and 63 rows - with a total of 3220 tie in points. All pins are spaced by a standard 0.1". The two sets of five columns are separated by about 0.3". The board accepts wire sizes in the range of 20-29AWG.</a:t>
            </a:r>
          </a:p>
          <a:p>
            <a:r>
              <a:rPr lang="en-US" sz="1700" b="0" i="0">
                <a:effectLst/>
                <a:latin typeface="Times New Roman" panose="02020603050405020304" pitchFamily="18" charset="0"/>
                <a:cs typeface="Times New Roman" panose="02020603050405020304" pitchFamily="18" charset="0"/>
              </a:rPr>
              <a:t>This board also has 4 binding posts, a black aluminum plate backing, and 4 rubber standoffs to keep the breadboard suspended safely on the workstation.</a:t>
            </a:r>
          </a:p>
          <a:p>
            <a:r>
              <a:rPr lang="en-US" sz="1700" b="1" i="0">
                <a:effectLst/>
                <a:latin typeface="Times New Roman" panose="02020603050405020304" pitchFamily="18" charset="0"/>
                <a:cs typeface="Times New Roman" panose="02020603050405020304" pitchFamily="18" charset="0"/>
              </a:rPr>
              <a:t>Dimensions</a:t>
            </a:r>
            <a:r>
              <a:rPr lang="en-US" sz="1700" b="0" i="0">
                <a:effectLst/>
                <a:latin typeface="Times New Roman" panose="02020603050405020304" pitchFamily="18" charset="0"/>
                <a:cs typeface="Times New Roman" panose="02020603050405020304" pitchFamily="18" charset="0"/>
              </a:rPr>
              <a:t>: 9.25 x 8.0 x 1.25" (234.95 x 203.2 x 31.75mm).</a:t>
            </a:r>
          </a:p>
          <a:p>
            <a:endParaRPr lang="en-US" sz="1700" b="0" i="0">
              <a:effectLst/>
              <a:latin typeface="Times New Roman" panose="02020603050405020304" pitchFamily="18" charset="0"/>
              <a:cs typeface="Times New Roman" panose="02020603050405020304" pitchFamily="18" charset="0"/>
            </a:endParaRPr>
          </a:p>
          <a:p>
            <a:pPr marL="0" indent="0">
              <a:buNone/>
            </a:pPr>
            <a:endParaRPr lang="en-CA" sz="17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E9CD961-847D-4336-9508-694AF9BD4C67}"/>
              </a:ext>
            </a:extLst>
          </p:cNvPr>
          <p:cNvPicPr>
            <a:picLocks noChangeAspect="1"/>
          </p:cNvPicPr>
          <p:nvPr/>
        </p:nvPicPr>
        <p:blipFill rotWithShape="1">
          <a:blip r:embed="rId2"/>
          <a:srcRect t="9580" r="2" b="21089"/>
          <a:stretch/>
        </p:blipFill>
        <p:spPr>
          <a:xfrm>
            <a:off x="5856810" y="2090320"/>
            <a:ext cx="4743978" cy="3289075"/>
          </a:xfrm>
          <a:prstGeom prst="rect">
            <a:avLst/>
          </a:prstGeom>
        </p:spPr>
      </p:pic>
    </p:spTree>
    <p:extLst>
      <p:ext uri="{BB962C8B-B14F-4D97-AF65-F5344CB8AC3E}">
        <p14:creationId xmlns:p14="http://schemas.microsoft.com/office/powerpoint/2010/main" val="3609013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A7999-5FE9-4BDE-A5BB-49C46C129768}"/>
              </a:ext>
            </a:extLst>
          </p:cNvPr>
          <p:cNvSpPr>
            <a:spLocks noGrp="1"/>
          </p:cNvSpPr>
          <p:nvPr>
            <p:ph type="title"/>
          </p:nvPr>
        </p:nvSpPr>
        <p:spPr/>
        <p:txBody>
          <a:bodyPr>
            <a:normAutofit/>
          </a:bodyPr>
          <a:lstStyle/>
          <a:p>
            <a:r>
              <a:rPr lang="en-CA" sz="4000" dirty="0">
                <a:latin typeface="Times New Roman" panose="02020603050405020304" pitchFamily="18" charset="0"/>
                <a:cs typeface="Times New Roman" panose="02020603050405020304" pitchFamily="18" charset="0"/>
              </a:rPr>
              <a:t>Breadboard and Jumper Wires</a:t>
            </a:r>
            <a:endParaRPr lang="en-CA" sz="4000" dirty="0"/>
          </a:p>
        </p:txBody>
      </p:sp>
      <p:sp>
        <p:nvSpPr>
          <p:cNvPr id="3" name="Content Placeholder 2">
            <a:extLst>
              <a:ext uri="{FF2B5EF4-FFF2-40B4-BE49-F238E27FC236}">
                <a16:creationId xmlns:a16="http://schemas.microsoft.com/office/drawing/2014/main" id="{C098F7DC-EA81-4E9C-8AB0-BF3BF727AD15}"/>
              </a:ext>
            </a:extLst>
          </p:cNvPr>
          <p:cNvSpPr>
            <a:spLocks noGrp="1"/>
          </p:cNvSpPr>
          <p:nvPr>
            <p:ph idx="1"/>
          </p:nvPr>
        </p:nvSpPr>
        <p:spPr/>
        <p:txBody>
          <a:bodyPr>
            <a:normAutofit/>
          </a:bodyPr>
          <a:lstStyle/>
          <a:p>
            <a:pPr marL="0" indent="0">
              <a:buNone/>
            </a:pPr>
            <a:r>
              <a:rPr lang="en-CA" sz="1600" dirty="0">
                <a:latin typeface="Times New Roman" panose="02020603050405020304" pitchFamily="18" charset="0"/>
                <a:cs typeface="Times New Roman" panose="02020603050405020304" pitchFamily="18" charset="0"/>
              </a:rPr>
              <a:t>Jumper Wires:</a:t>
            </a:r>
          </a:p>
          <a:p>
            <a:pPr marL="0" indent="0">
              <a:buNone/>
            </a:pPr>
            <a:endParaRPr lang="en-CA"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A7CBB9D-884B-49DB-A14D-39AAC9B8CE28}"/>
              </a:ext>
            </a:extLst>
          </p:cNvPr>
          <p:cNvPicPr>
            <a:picLocks noChangeAspect="1"/>
          </p:cNvPicPr>
          <p:nvPr/>
        </p:nvPicPr>
        <p:blipFill>
          <a:blip r:embed="rId2"/>
          <a:stretch>
            <a:fillRect/>
          </a:stretch>
        </p:blipFill>
        <p:spPr>
          <a:xfrm>
            <a:off x="729574" y="2301277"/>
            <a:ext cx="3612691" cy="3759548"/>
          </a:xfrm>
          <a:prstGeom prst="rect">
            <a:avLst/>
          </a:prstGeom>
        </p:spPr>
      </p:pic>
      <p:sp>
        <p:nvSpPr>
          <p:cNvPr id="7" name="TextBox 6">
            <a:extLst>
              <a:ext uri="{FF2B5EF4-FFF2-40B4-BE49-F238E27FC236}">
                <a16:creationId xmlns:a16="http://schemas.microsoft.com/office/drawing/2014/main" id="{E63C8EFF-98FF-4A9A-B987-46845453B8E4}"/>
              </a:ext>
            </a:extLst>
          </p:cNvPr>
          <p:cNvSpPr txBox="1"/>
          <p:nvPr/>
        </p:nvSpPr>
        <p:spPr>
          <a:xfrm>
            <a:off x="4517771" y="2301277"/>
            <a:ext cx="6094378" cy="1323439"/>
          </a:xfrm>
          <a:prstGeom prst="rect">
            <a:avLst/>
          </a:prstGeom>
          <a:noFill/>
        </p:spPr>
        <p:txBody>
          <a:bodyPr wrap="square">
            <a:spAutoFit/>
          </a:bodyPr>
          <a:lstStyle/>
          <a:p>
            <a:pPr algn="l">
              <a:buFont typeface="Arial" panose="020B0604020202020204" pitchFamily="34" charset="0"/>
              <a:buChar char="•"/>
            </a:pPr>
            <a:r>
              <a:rPr lang="en-US" sz="1600" b="0" i="0" dirty="0">
                <a:solidFill>
                  <a:srgbClr val="0F1111"/>
                </a:solidFill>
                <a:effectLst/>
                <a:latin typeface="Times New Roman" panose="02020603050405020304" pitchFamily="18" charset="0"/>
                <a:cs typeface="Times New Roman" panose="02020603050405020304" pitchFamily="18" charset="0"/>
              </a:rPr>
              <a:t>Each cable length: about 20 cm /8-inch</a:t>
            </a:r>
          </a:p>
          <a:p>
            <a:pPr algn="l"/>
            <a:endParaRPr lang="en-US" sz="1600" b="0" i="0" dirty="0">
              <a:solidFill>
                <a:srgbClr val="0F1111"/>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b="0" i="0" dirty="0">
                <a:solidFill>
                  <a:srgbClr val="0F1111"/>
                </a:solidFill>
                <a:effectLst/>
                <a:latin typeface="Times New Roman" panose="02020603050405020304" pitchFamily="18" charset="0"/>
                <a:cs typeface="Times New Roman" panose="02020603050405020304" pitchFamily="18" charset="0"/>
              </a:rPr>
              <a:t>The cables can be separated to form an assembly containing the number of wires you require for your connection and to support non-standard odd-spaced headers</a:t>
            </a:r>
          </a:p>
        </p:txBody>
      </p:sp>
    </p:spTree>
    <p:extLst>
      <p:ext uri="{BB962C8B-B14F-4D97-AF65-F5344CB8AC3E}">
        <p14:creationId xmlns:p14="http://schemas.microsoft.com/office/powerpoint/2010/main" val="2301720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E410F4-804C-4637-A964-D01FCBE59BB5}"/>
              </a:ext>
            </a:extLst>
          </p:cNvPr>
          <p:cNvSpPr>
            <a:spLocks noGrp="1"/>
          </p:cNvSpPr>
          <p:nvPr>
            <p:ph type="title"/>
          </p:nvPr>
        </p:nvSpPr>
        <p:spPr>
          <a:xfrm>
            <a:off x="838200" y="365125"/>
            <a:ext cx="10515600" cy="1306443"/>
          </a:xfrm>
        </p:spPr>
        <p:txBody>
          <a:bodyPr>
            <a:normAutofit/>
          </a:bodyPr>
          <a:lstStyle/>
          <a:p>
            <a:r>
              <a:rPr lang="en-CA" sz="4000" dirty="0">
                <a:latin typeface="Times New Roman" panose="02020603050405020304" pitchFamily="18" charset="0"/>
                <a:cs typeface="Times New Roman" panose="02020603050405020304" pitchFamily="18" charset="0"/>
              </a:rPr>
              <a:t>Alexa Echo Dot 3</a:t>
            </a:r>
            <a:r>
              <a:rPr lang="en-CA" sz="4000" baseline="30000" dirty="0">
                <a:latin typeface="Times New Roman" panose="02020603050405020304" pitchFamily="18" charset="0"/>
                <a:cs typeface="Times New Roman" panose="02020603050405020304" pitchFamily="18" charset="0"/>
              </a:rPr>
              <a:t>rd</a:t>
            </a:r>
            <a:r>
              <a:rPr lang="en-CA" sz="4000" dirty="0">
                <a:latin typeface="Times New Roman" panose="02020603050405020304" pitchFamily="18" charset="0"/>
                <a:cs typeface="Times New Roman" panose="02020603050405020304" pitchFamily="18" charset="0"/>
              </a:rPr>
              <a:t> Generation</a:t>
            </a:r>
          </a:p>
        </p:txBody>
      </p:sp>
      <p:sp>
        <p:nvSpPr>
          <p:cNvPr id="1032" name="Content Placeholder 1031">
            <a:extLst>
              <a:ext uri="{FF2B5EF4-FFF2-40B4-BE49-F238E27FC236}">
                <a16:creationId xmlns:a16="http://schemas.microsoft.com/office/drawing/2014/main" id="{48DCEF0C-267E-4260-BCDD-E7D137F53734}"/>
              </a:ext>
            </a:extLst>
          </p:cNvPr>
          <p:cNvSpPr>
            <a:spLocks noGrp="1"/>
          </p:cNvSpPr>
          <p:nvPr>
            <p:ph idx="1"/>
          </p:nvPr>
        </p:nvSpPr>
        <p:spPr>
          <a:xfrm>
            <a:off x="5466944" y="1277267"/>
            <a:ext cx="5886855" cy="5084621"/>
          </a:xfrm>
        </p:spPr>
        <p:txBody>
          <a:bodyPr>
            <a:normAutofit/>
          </a:bodyPr>
          <a:lstStyle/>
          <a:p>
            <a:r>
              <a:rPr lang="en-US" sz="1600" b="0" i="0" dirty="0">
                <a:solidFill>
                  <a:srgbClr val="0F1111"/>
                </a:solidFill>
                <a:effectLst/>
                <a:latin typeface="Times New Roman" panose="02020603050405020304" pitchFamily="18" charset="0"/>
                <a:cs typeface="Times New Roman" panose="02020603050405020304" pitchFamily="18" charset="0"/>
              </a:rPr>
              <a:t>With a new speaker and design, Echo Dot is a voice-controlled smart speaker with Alexa</a:t>
            </a:r>
          </a:p>
          <a:p>
            <a:r>
              <a:rPr lang="en-US" sz="1600" b="0" i="0" dirty="0">
                <a:solidFill>
                  <a:srgbClr val="0F1111"/>
                </a:solidFill>
                <a:effectLst/>
                <a:latin typeface="Times New Roman" panose="02020603050405020304" pitchFamily="18" charset="0"/>
                <a:cs typeface="Times New Roman" panose="02020603050405020304" pitchFamily="18" charset="0"/>
              </a:rPr>
              <a:t> Most popular smart speaker with a fabric design. It is the most compact smart speaker that fits perfectly into small spaces.</a:t>
            </a:r>
          </a:p>
          <a:p>
            <a:pPr marL="0" indent="0">
              <a:buNone/>
            </a:pPr>
            <a:endParaRPr lang="en-US" sz="1600" dirty="0">
              <a:solidFill>
                <a:srgbClr val="0F1111"/>
              </a:solidFill>
              <a:latin typeface="Times New Roman" panose="02020603050405020304" pitchFamily="18" charset="0"/>
              <a:cs typeface="Times New Roman" panose="02020603050405020304" pitchFamily="18" charset="0"/>
            </a:endParaRPr>
          </a:p>
          <a:p>
            <a:r>
              <a:rPr lang="en-US" sz="1600" b="0" i="0" dirty="0">
                <a:solidFill>
                  <a:srgbClr val="0F1111"/>
                </a:solidFill>
                <a:effectLst/>
                <a:latin typeface="Times New Roman" panose="02020603050405020304" pitchFamily="18" charset="0"/>
                <a:cs typeface="Times New Roman" panose="02020603050405020304" pitchFamily="18" charset="0"/>
              </a:rPr>
              <a:t>Better speaker quality than Echo Dot Gen 2 for richer and louder sound. </a:t>
            </a:r>
          </a:p>
          <a:p>
            <a:pPr marL="0" indent="0">
              <a:buNone/>
            </a:pPr>
            <a:endParaRPr lang="en-US" sz="1600" dirty="0">
              <a:solidFill>
                <a:srgbClr val="0F1111"/>
              </a:solidFill>
              <a:latin typeface="Times New Roman" panose="02020603050405020304" pitchFamily="18" charset="0"/>
              <a:cs typeface="Times New Roman" panose="02020603050405020304" pitchFamily="18" charset="0"/>
            </a:endParaRPr>
          </a:p>
          <a:p>
            <a:r>
              <a:rPr lang="en-US" sz="1600" dirty="0">
                <a:solidFill>
                  <a:srgbClr val="0F1111"/>
                </a:solidFill>
                <a:latin typeface="Times New Roman" panose="02020603050405020304" pitchFamily="18" charset="0"/>
                <a:cs typeface="Times New Roman" panose="02020603050405020304" pitchFamily="18" charset="0"/>
              </a:rPr>
              <a:t>S</a:t>
            </a:r>
            <a:r>
              <a:rPr lang="en-US" sz="1600" b="0" i="0" dirty="0">
                <a:solidFill>
                  <a:srgbClr val="0F1111"/>
                </a:solidFill>
                <a:effectLst/>
                <a:latin typeface="Times New Roman" panose="02020603050405020304" pitchFamily="18" charset="0"/>
                <a:cs typeface="Times New Roman" panose="02020603050405020304" pitchFamily="18" charset="0"/>
              </a:rPr>
              <a:t>et alarms, control compatible smart home devices, and more.</a:t>
            </a:r>
          </a:p>
          <a:p>
            <a:pPr marL="0" indent="0">
              <a:buNone/>
            </a:pPr>
            <a:endParaRPr lang="en-US" sz="1600" dirty="0">
              <a:solidFill>
                <a:srgbClr val="0F1111"/>
              </a:solidFill>
              <a:latin typeface="Times New Roman" panose="02020603050405020304" pitchFamily="18" charset="0"/>
              <a:cs typeface="Times New Roman" panose="02020603050405020304" pitchFamily="18" charset="0"/>
            </a:endParaRPr>
          </a:p>
          <a:p>
            <a:r>
              <a:rPr lang="en-US" sz="1600" b="0" i="0" dirty="0">
                <a:solidFill>
                  <a:srgbClr val="0F1111"/>
                </a:solidFill>
                <a:effectLst/>
                <a:latin typeface="Times New Roman" panose="02020603050405020304" pitchFamily="18" charset="0"/>
                <a:cs typeface="Times New Roman" panose="02020603050405020304" pitchFamily="18" charset="0"/>
              </a:rPr>
              <a:t>Built with multiple layers of privacy protections and controls, including a microphone off button that electronically disconnects the microphones</a:t>
            </a:r>
            <a:endParaRPr lang="en-US" sz="1600" dirty="0">
              <a:latin typeface="Times New Roman" panose="02020603050405020304" pitchFamily="18" charset="0"/>
              <a:cs typeface="Times New Roman" panose="02020603050405020304" pitchFamily="18" charset="0"/>
            </a:endParaRPr>
          </a:p>
        </p:txBody>
      </p:sp>
      <p:pic>
        <p:nvPicPr>
          <p:cNvPr id="1028" name="Picture 4">
            <a:extLst>
              <a:ext uri="{FF2B5EF4-FFF2-40B4-BE49-F238E27FC236}">
                <a16:creationId xmlns:a16="http://schemas.microsoft.com/office/drawing/2014/main" id="{AC3B5D0B-94CC-4CD0-BDEB-4A65C8961F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81" r="17311" b="-2"/>
          <a:stretch/>
        </p:blipFill>
        <p:spPr bwMode="auto">
          <a:xfrm>
            <a:off x="1156032" y="2494725"/>
            <a:ext cx="4127796" cy="2826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2842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AA144-6BDD-43A1-8281-52D6ACE71CCE}"/>
              </a:ext>
            </a:extLst>
          </p:cNvPr>
          <p:cNvSpPr>
            <a:spLocks noGrp="1"/>
          </p:cNvSpPr>
          <p:nvPr>
            <p:ph type="title"/>
          </p:nvPr>
        </p:nvSpPr>
        <p:spPr/>
        <p:txBody>
          <a:bodyPr>
            <a:normAutofit/>
          </a:bodyPr>
          <a:lstStyle/>
          <a:p>
            <a:r>
              <a:rPr lang="en-CA" sz="4000" dirty="0">
                <a:latin typeface="Times New Roman" panose="02020603050405020304" pitchFamily="18" charset="0"/>
                <a:cs typeface="Times New Roman" panose="02020603050405020304" pitchFamily="18" charset="0"/>
              </a:rPr>
              <a:t>Soldering Kit</a:t>
            </a:r>
          </a:p>
        </p:txBody>
      </p:sp>
      <p:pic>
        <p:nvPicPr>
          <p:cNvPr id="5" name="Content Placeholder 4">
            <a:extLst>
              <a:ext uri="{FF2B5EF4-FFF2-40B4-BE49-F238E27FC236}">
                <a16:creationId xmlns:a16="http://schemas.microsoft.com/office/drawing/2014/main" id="{1ECD7CE8-9BD5-44B9-A60F-85C827FB3B42}"/>
              </a:ext>
            </a:extLst>
          </p:cNvPr>
          <p:cNvPicPr>
            <a:picLocks noGrp="1" noChangeAspect="1"/>
          </p:cNvPicPr>
          <p:nvPr>
            <p:ph idx="1"/>
          </p:nvPr>
        </p:nvPicPr>
        <p:blipFill>
          <a:blip r:embed="rId2"/>
          <a:stretch>
            <a:fillRect/>
          </a:stretch>
        </p:blipFill>
        <p:spPr>
          <a:xfrm>
            <a:off x="516068" y="1690688"/>
            <a:ext cx="4768490" cy="4351338"/>
          </a:xfrm>
        </p:spPr>
      </p:pic>
      <p:sp>
        <p:nvSpPr>
          <p:cNvPr id="7" name="TextBox 6">
            <a:extLst>
              <a:ext uri="{FF2B5EF4-FFF2-40B4-BE49-F238E27FC236}">
                <a16:creationId xmlns:a16="http://schemas.microsoft.com/office/drawing/2014/main" id="{194240DD-2084-4A36-875E-71A011D81DB7}"/>
              </a:ext>
            </a:extLst>
          </p:cNvPr>
          <p:cNvSpPr txBox="1"/>
          <p:nvPr/>
        </p:nvSpPr>
        <p:spPr>
          <a:xfrm>
            <a:off x="5413343" y="1954499"/>
            <a:ext cx="6094428" cy="1077218"/>
          </a:xfrm>
          <a:prstGeom prst="rect">
            <a:avLst/>
          </a:prstGeom>
          <a:noFill/>
        </p:spPr>
        <p:txBody>
          <a:bodyPr wrap="square">
            <a:spAutoFit/>
          </a:bodyPr>
          <a:lstStyle/>
          <a:p>
            <a:pPr marL="285750" indent="-285750">
              <a:buFont typeface="Arial" panose="020B0604020202020204" pitchFamily="34" charset="0"/>
              <a:buChar char="•"/>
            </a:pPr>
            <a:r>
              <a:rPr lang="en-CA" sz="1600" b="0" i="0" dirty="0">
                <a:solidFill>
                  <a:srgbClr val="0F1111"/>
                </a:solidFill>
                <a:effectLst/>
                <a:latin typeface="Times New Roman" panose="02020603050405020304" pitchFamily="18" charset="0"/>
                <a:cs typeface="Times New Roman" panose="02020603050405020304" pitchFamily="18" charset="0"/>
              </a:rPr>
              <a:t>Soldering iron kit comes with soldering iron, solder wire, </a:t>
            </a:r>
            <a:r>
              <a:rPr lang="en-CA" sz="1600" b="0" i="0" dirty="0" err="1">
                <a:solidFill>
                  <a:srgbClr val="0F1111"/>
                </a:solidFill>
                <a:effectLst/>
                <a:latin typeface="Times New Roman" panose="02020603050405020304" pitchFamily="18" charset="0"/>
                <a:cs typeface="Times New Roman" panose="02020603050405020304" pitchFamily="18" charset="0"/>
              </a:rPr>
              <a:t>desoldering</a:t>
            </a:r>
            <a:r>
              <a:rPr lang="en-CA" sz="1600" b="0" i="0" dirty="0">
                <a:solidFill>
                  <a:srgbClr val="0F1111"/>
                </a:solidFill>
                <a:effectLst/>
                <a:latin typeface="Times New Roman" panose="02020603050405020304" pitchFamily="18" charset="0"/>
                <a:cs typeface="Times New Roman" panose="02020603050405020304" pitchFamily="18" charset="0"/>
              </a:rPr>
              <a:t> pump, solder wick, stand with cleaning sponge, 5 different soldering tips, 3 anti-static tweezers, copper wire, magnifier, screwdrivers(electric pen), knife</a:t>
            </a:r>
            <a:endParaRPr lang="en-CA"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8225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BA3A7-0991-498B-B787-DDD3E8DE8919}"/>
              </a:ext>
            </a:extLst>
          </p:cNvPr>
          <p:cNvSpPr>
            <a:spLocks noGrp="1"/>
          </p:cNvSpPr>
          <p:nvPr>
            <p:ph type="title"/>
          </p:nvPr>
        </p:nvSpPr>
        <p:spPr/>
        <p:txBody>
          <a:bodyPr>
            <a:normAutofit/>
          </a:bodyPr>
          <a:lstStyle/>
          <a:p>
            <a:r>
              <a:rPr lang="en-CA" sz="4000" dirty="0">
                <a:latin typeface="Times New Roman" panose="02020603050405020304" pitchFamily="18" charset="0"/>
                <a:cs typeface="Times New Roman" panose="02020603050405020304" pitchFamily="18" charset="0"/>
              </a:rPr>
              <a:t>Digital Multimeter</a:t>
            </a:r>
          </a:p>
        </p:txBody>
      </p:sp>
      <p:pic>
        <p:nvPicPr>
          <p:cNvPr id="4" name="Content Placeholder 3">
            <a:extLst>
              <a:ext uri="{FF2B5EF4-FFF2-40B4-BE49-F238E27FC236}">
                <a16:creationId xmlns:a16="http://schemas.microsoft.com/office/drawing/2014/main" id="{A21451BE-A35A-4CDE-912F-BE4AF448CFB9}"/>
              </a:ext>
            </a:extLst>
          </p:cNvPr>
          <p:cNvPicPr>
            <a:picLocks noGrp="1" noChangeAspect="1"/>
          </p:cNvPicPr>
          <p:nvPr>
            <p:ph idx="1"/>
          </p:nvPr>
        </p:nvPicPr>
        <p:blipFill>
          <a:blip r:embed="rId2"/>
          <a:stretch>
            <a:fillRect/>
          </a:stretch>
        </p:blipFill>
        <p:spPr>
          <a:xfrm>
            <a:off x="169682" y="2021977"/>
            <a:ext cx="3737376" cy="3737376"/>
          </a:xfrm>
          <a:prstGeom prst="rect">
            <a:avLst/>
          </a:prstGeom>
        </p:spPr>
      </p:pic>
      <p:sp>
        <p:nvSpPr>
          <p:cNvPr id="6" name="TextBox 5">
            <a:extLst>
              <a:ext uri="{FF2B5EF4-FFF2-40B4-BE49-F238E27FC236}">
                <a16:creationId xmlns:a16="http://schemas.microsoft.com/office/drawing/2014/main" id="{5195AAC3-6F1A-4D3D-88E5-AB583365F3A2}"/>
              </a:ext>
            </a:extLst>
          </p:cNvPr>
          <p:cNvSpPr txBox="1"/>
          <p:nvPr/>
        </p:nvSpPr>
        <p:spPr>
          <a:xfrm>
            <a:off x="4128940" y="2199394"/>
            <a:ext cx="6228685" cy="830997"/>
          </a:xfrm>
          <a:prstGeom prst="rect">
            <a:avLst/>
          </a:prstGeom>
          <a:noFill/>
        </p:spPr>
        <p:txBody>
          <a:bodyPr wrap="square">
            <a:spAutoFit/>
          </a:bodyPr>
          <a:lstStyle/>
          <a:p>
            <a:pPr marL="285750" indent="-285750">
              <a:buFont typeface="Arial" panose="020B0604020202020204" pitchFamily="34" charset="0"/>
              <a:buChar char="•"/>
            </a:pPr>
            <a:r>
              <a:rPr lang="en-CA" sz="1600" b="0" i="0" dirty="0">
                <a:effectLst/>
                <a:latin typeface="Times New Roman" panose="02020603050405020304" pitchFamily="18" charset="0"/>
                <a:cs typeface="Times New Roman" panose="02020603050405020304" pitchFamily="18" charset="0"/>
              </a:rPr>
              <a:t>Manual Average Handheld Digital (DMM) Multimeter 3.5 Digit LCD Display Voltage, Current, Resistance Battery Test, Continuity, Diode Test Function Features Hold</a:t>
            </a:r>
            <a:endParaRPr lang="en-CA"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2459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4B249-5DB5-427C-BEF9-AE7FE82EEC98}"/>
              </a:ext>
            </a:extLst>
          </p:cNvPr>
          <p:cNvSpPr>
            <a:spLocks noGrp="1"/>
          </p:cNvSpPr>
          <p:nvPr>
            <p:ph type="title"/>
          </p:nvPr>
        </p:nvSpPr>
        <p:spPr/>
        <p:txBody>
          <a:bodyPr>
            <a:normAutofit/>
          </a:bodyPr>
          <a:lstStyle/>
          <a:p>
            <a:r>
              <a:rPr lang="en-CA" sz="4000" dirty="0">
                <a:latin typeface="Times New Roman" panose="02020603050405020304" pitchFamily="18" charset="0"/>
                <a:cs typeface="Times New Roman" panose="02020603050405020304" pitchFamily="18" charset="0"/>
              </a:rPr>
              <a:t>Medicine Boxes</a:t>
            </a:r>
          </a:p>
        </p:txBody>
      </p:sp>
      <p:pic>
        <p:nvPicPr>
          <p:cNvPr id="5" name="Content Placeholder 4">
            <a:extLst>
              <a:ext uri="{FF2B5EF4-FFF2-40B4-BE49-F238E27FC236}">
                <a16:creationId xmlns:a16="http://schemas.microsoft.com/office/drawing/2014/main" id="{B14912BD-9651-4E66-B7D8-C13629433CBF}"/>
              </a:ext>
            </a:extLst>
          </p:cNvPr>
          <p:cNvPicPr>
            <a:picLocks noGrp="1" noChangeAspect="1"/>
          </p:cNvPicPr>
          <p:nvPr>
            <p:ph idx="1"/>
          </p:nvPr>
        </p:nvPicPr>
        <p:blipFill>
          <a:blip r:embed="rId2"/>
          <a:stretch>
            <a:fillRect/>
          </a:stretch>
        </p:blipFill>
        <p:spPr>
          <a:xfrm>
            <a:off x="838200" y="1918231"/>
            <a:ext cx="3185436" cy="3939881"/>
          </a:xfrm>
        </p:spPr>
      </p:pic>
      <p:sp>
        <p:nvSpPr>
          <p:cNvPr id="7" name="TextBox 6">
            <a:extLst>
              <a:ext uri="{FF2B5EF4-FFF2-40B4-BE49-F238E27FC236}">
                <a16:creationId xmlns:a16="http://schemas.microsoft.com/office/drawing/2014/main" id="{85B7D16C-D40F-4AC9-8F26-00631689754F}"/>
              </a:ext>
            </a:extLst>
          </p:cNvPr>
          <p:cNvSpPr txBox="1"/>
          <p:nvPr/>
        </p:nvSpPr>
        <p:spPr>
          <a:xfrm>
            <a:off x="4253819" y="2134874"/>
            <a:ext cx="6094378" cy="830997"/>
          </a:xfrm>
          <a:prstGeom prst="rect">
            <a:avLst/>
          </a:prstGeom>
          <a:noFill/>
        </p:spPr>
        <p:txBody>
          <a:bodyPr wrap="square">
            <a:spAutoFit/>
          </a:bodyPr>
          <a:lstStyle/>
          <a:p>
            <a:pPr algn="l">
              <a:buFont typeface="Arial" panose="020B0604020202020204" pitchFamily="34" charset="0"/>
              <a:buChar char="•"/>
            </a:pPr>
            <a:r>
              <a:rPr lang="en-US" sz="1600" b="0" i="0" dirty="0">
                <a:solidFill>
                  <a:srgbClr val="333337"/>
                </a:solidFill>
                <a:effectLst/>
                <a:latin typeface="Times New Roman" panose="02020603050405020304" pitchFamily="18" charset="0"/>
                <a:cs typeface="Times New Roman" panose="02020603050405020304" pitchFamily="18" charset="0"/>
              </a:rPr>
              <a:t>Molded from polyethylene plastic</a:t>
            </a:r>
          </a:p>
          <a:p>
            <a:pPr algn="l"/>
            <a:endParaRPr lang="en-US" sz="1600" b="0" i="0" dirty="0">
              <a:solidFill>
                <a:srgbClr val="333337"/>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1600" b="0" i="0" dirty="0">
                <a:solidFill>
                  <a:srgbClr val="333337"/>
                </a:solidFill>
                <a:effectLst/>
                <a:latin typeface="Times New Roman" panose="02020603050405020304" pitchFamily="18" charset="0"/>
                <a:cs typeface="Times New Roman" panose="02020603050405020304" pitchFamily="18" charset="0"/>
              </a:rPr>
              <a:t>Will not alter the flavor or quality of the contents</a:t>
            </a:r>
          </a:p>
        </p:txBody>
      </p:sp>
    </p:spTree>
    <p:extLst>
      <p:ext uri="{BB962C8B-B14F-4D97-AF65-F5344CB8AC3E}">
        <p14:creationId xmlns:p14="http://schemas.microsoft.com/office/powerpoint/2010/main" val="10923212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C02BF9-DF2F-4842-8B19-C65C96F0D18F}"/>
              </a:ext>
            </a:extLst>
          </p:cNvPr>
          <p:cNvPicPr>
            <a:picLocks noChangeAspect="1"/>
          </p:cNvPicPr>
          <p:nvPr/>
        </p:nvPicPr>
        <p:blipFill>
          <a:blip r:embed="rId2"/>
          <a:stretch>
            <a:fillRect/>
          </a:stretch>
        </p:blipFill>
        <p:spPr>
          <a:xfrm>
            <a:off x="1058743" y="315960"/>
            <a:ext cx="10074513" cy="6226080"/>
          </a:xfrm>
          <a:prstGeom prst="rect">
            <a:avLst/>
          </a:prstGeom>
        </p:spPr>
      </p:pic>
    </p:spTree>
    <p:extLst>
      <p:ext uri="{BB962C8B-B14F-4D97-AF65-F5344CB8AC3E}">
        <p14:creationId xmlns:p14="http://schemas.microsoft.com/office/powerpoint/2010/main" val="1249299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80DA61-6CAB-4A63-ACA2-87B77A758F6C}"/>
              </a:ext>
            </a:extLst>
          </p:cNvPr>
          <p:cNvPicPr>
            <a:picLocks noChangeAspect="1"/>
          </p:cNvPicPr>
          <p:nvPr/>
        </p:nvPicPr>
        <p:blipFill>
          <a:blip r:embed="rId2"/>
          <a:stretch>
            <a:fillRect/>
          </a:stretch>
        </p:blipFill>
        <p:spPr>
          <a:xfrm>
            <a:off x="2217084" y="319770"/>
            <a:ext cx="7757832" cy="6218459"/>
          </a:xfrm>
          <a:prstGeom prst="rect">
            <a:avLst/>
          </a:prstGeom>
        </p:spPr>
      </p:pic>
    </p:spTree>
    <p:extLst>
      <p:ext uri="{BB962C8B-B14F-4D97-AF65-F5344CB8AC3E}">
        <p14:creationId xmlns:p14="http://schemas.microsoft.com/office/powerpoint/2010/main" val="1795044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5A854D-F68D-4A33-850C-1ECD497A2DA9}"/>
              </a:ext>
            </a:extLst>
          </p:cNvPr>
          <p:cNvPicPr>
            <a:picLocks noChangeAspect="1"/>
          </p:cNvPicPr>
          <p:nvPr/>
        </p:nvPicPr>
        <p:blipFill>
          <a:blip r:embed="rId2"/>
          <a:stretch>
            <a:fillRect/>
          </a:stretch>
        </p:blipFill>
        <p:spPr>
          <a:xfrm>
            <a:off x="2239946" y="64478"/>
            <a:ext cx="7712108" cy="6729043"/>
          </a:xfrm>
          <a:prstGeom prst="rect">
            <a:avLst/>
          </a:prstGeom>
        </p:spPr>
      </p:pic>
    </p:spTree>
    <p:extLst>
      <p:ext uri="{BB962C8B-B14F-4D97-AF65-F5344CB8AC3E}">
        <p14:creationId xmlns:p14="http://schemas.microsoft.com/office/powerpoint/2010/main" val="993725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7380A1-6F99-4D12-BF6A-57B0DD889281}"/>
              </a:ext>
            </a:extLst>
          </p:cNvPr>
          <p:cNvPicPr>
            <a:picLocks noChangeAspect="1"/>
          </p:cNvPicPr>
          <p:nvPr/>
        </p:nvPicPr>
        <p:blipFill>
          <a:blip r:embed="rId2"/>
          <a:stretch>
            <a:fillRect/>
          </a:stretch>
        </p:blipFill>
        <p:spPr>
          <a:xfrm>
            <a:off x="3504975" y="468373"/>
            <a:ext cx="5182049" cy="5921253"/>
          </a:xfrm>
          <a:prstGeom prst="rect">
            <a:avLst/>
          </a:prstGeom>
        </p:spPr>
      </p:pic>
    </p:spTree>
    <p:extLst>
      <p:ext uri="{BB962C8B-B14F-4D97-AF65-F5344CB8AC3E}">
        <p14:creationId xmlns:p14="http://schemas.microsoft.com/office/powerpoint/2010/main" val="6630072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FF53A0-BAD3-48DD-86DB-AE46E98E59B6}"/>
              </a:ext>
            </a:extLst>
          </p:cNvPr>
          <p:cNvPicPr>
            <a:picLocks noChangeAspect="1"/>
          </p:cNvPicPr>
          <p:nvPr/>
        </p:nvPicPr>
        <p:blipFill>
          <a:blip r:embed="rId2"/>
          <a:stretch>
            <a:fillRect/>
          </a:stretch>
        </p:blipFill>
        <p:spPr>
          <a:xfrm>
            <a:off x="1828430" y="818924"/>
            <a:ext cx="8535140" cy="5220152"/>
          </a:xfrm>
          <a:prstGeom prst="rect">
            <a:avLst/>
          </a:prstGeom>
        </p:spPr>
      </p:pic>
    </p:spTree>
    <p:extLst>
      <p:ext uri="{BB962C8B-B14F-4D97-AF65-F5344CB8AC3E}">
        <p14:creationId xmlns:p14="http://schemas.microsoft.com/office/powerpoint/2010/main" val="1268701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B3BF-7F5B-492D-838D-EDA7CDBFE735}"/>
              </a:ext>
            </a:extLst>
          </p:cNvPr>
          <p:cNvSpPr>
            <a:spLocks noGrp="1"/>
          </p:cNvSpPr>
          <p:nvPr>
            <p:ph type="title"/>
          </p:nvPr>
        </p:nvSpPr>
        <p:spPr/>
        <p:txBody>
          <a:bodyPr>
            <a:normAutofit/>
          </a:bodyPr>
          <a:lstStyle/>
          <a:p>
            <a:r>
              <a:rPr lang="en-CA" sz="4000" dirty="0">
                <a:latin typeface="Times New Roman" panose="02020603050405020304" pitchFamily="18" charset="0"/>
                <a:cs typeface="Times New Roman" panose="02020603050405020304" pitchFamily="18" charset="0"/>
              </a:rPr>
              <a:t>References</a:t>
            </a:r>
          </a:p>
        </p:txBody>
      </p:sp>
      <p:sp>
        <p:nvSpPr>
          <p:cNvPr id="5" name="Rectangle 2">
            <a:extLst>
              <a:ext uri="{FF2B5EF4-FFF2-40B4-BE49-F238E27FC236}">
                <a16:creationId xmlns:a16="http://schemas.microsoft.com/office/drawing/2014/main" id="{EF420B47-9FA8-47E6-B745-C6DE9B34B821}"/>
              </a:ext>
            </a:extLst>
          </p:cNvPr>
          <p:cNvSpPr>
            <a:spLocks noGrp="1" noChangeArrowheads="1"/>
          </p:cNvSpPr>
          <p:nvPr>
            <p:ph idx="1"/>
          </p:nvPr>
        </p:nvSpPr>
        <p:spPr bwMode="auto">
          <a:xfrm>
            <a:off x="683428" y="1392057"/>
            <a:ext cx="10825143" cy="5863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52352"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ABRA. (n.d.). </a:t>
            </a:r>
            <a:r>
              <a:rPr kumimoji="0" lang="en-US" altLang="en-US" sz="16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17HS4023 </a:t>
            </a:r>
            <a:r>
              <a:rPr kumimoji="0" lang="en-US" altLang="en-US" sz="1600"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Nema</a:t>
            </a:r>
            <a:r>
              <a:rPr kumimoji="0" lang="en-US" altLang="en-US" sz="16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17 42x42x24mm 0.7A Bi-Polar Dual Phase 1.8° Stepper Motor </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Retrieved from ABRA electronics: </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https://abra-electronics.com/electromechanical/motors/stepper-motors/nema-</a:t>
            </a:r>
            <a:endPar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17/mot-17hs4023-17hs4023-nema-17-43mm-1.8a-dual-phase-stepper-motor-1.8.html</a:t>
            </a:r>
            <a:endParaRPr kumimoji="0" lang="en-CA"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Ada, L. (2014,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Januray</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28). </a:t>
            </a:r>
            <a:r>
              <a:rPr kumimoji="0" lang="en-US" altLang="en-US" sz="16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How PIRs Work</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Retrieved from Adafruit: https://learn.adafruit.com/pir-passive-infrared-proximity-motion-sensor/how-pirs-work</a:t>
            </a:r>
            <a:endParaRPr kumimoji="0" lang="en-CA"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Ada, L. (2014, January 28). </a:t>
            </a:r>
            <a:r>
              <a:rPr kumimoji="0" lang="en-US" altLang="en-US" sz="16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PIR Motion Sensor</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Retrieved from Adafruit: https://learn.adafruit.com/pir-passive-infrared-proximity-motion-sensor</a:t>
            </a:r>
            <a:endParaRPr kumimoji="0" lang="en-CA"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Amazon. (n.d.). </a:t>
            </a:r>
            <a:r>
              <a:rPr kumimoji="0" lang="en-US" altLang="en-US" sz="16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Alexa and Echo devices are designed to protect your privacy</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Retrieved from Amazon: https://www.amazon.ca/b/?language=en_CA&amp;node=19314790011&amp;ref=ods_aucc_dp_pa_enca_privacy</a:t>
            </a:r>
            <a:endParaRPr kumimoji="0" lang="en-CA"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Amazon. (n.d.). </a:t>
            </a:r>
            <a:r>
              <a:rPr kumimoji="0" lang="en-US" altLang="en-US" sz="16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Echo Dot (3rd gen) - Smart speaker with Alexa - Charcoal</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Retrieved from amazon: </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https://www.amazon.ca/Echo-Dot-3rd-gen-</a:t>
            </a:r>
            <a:endPar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Charcoal/dp/B07PDHT5XP/ref=sr_1_1?dchild=1&amp;keywords=Echo%2BDot&amp;qid=1622912359&amp;sr=8-1&amp;th=1</a:t>
            </a:r>
            <a:endParaRPr kumimoji="0" lang="en-CA"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Amazon. (n.d.). </a:t>
            </a:r>
            <a:r>
              <a:rPr kumimoji="0" lang="en-US" altLang="en-US" sz="1600"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Handskit</a:t>
            </a:r>
            <a:r>
              <a:rPr kumimoji="0" lang="en-US" altLang="en-US" sz="16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Soldering Iron Kit</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Retrieved from Amazon Canada: </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https://www.amazon.ca/handskit-Soldering-Equipment-Adjustable-</a:t>
            </a:r>
            <a:endPar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Temperature/dp/B01N46T138/ref=sr_1_6?dchild=1&amp;keywords=electronic+soldering+kit&amp;qid=1622735853&amp;sr=8-6</a:t>
            </a:r>
            <a:endParaRPr kumimoji="0" lang="en-CA"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CA"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68793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B23DE-305E-4639-B3A0-BFC81D041819}"/>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1AE59BC7-4067-4F17-A238-BCEFF8AE2F76}"/>
              </a:ext>
            </a:extLst>
          </p:cNvPr>
          <p:cNvSpPr>
            <a:spLocks noGrp="1"/>
          </p:cNvSpPr>
          <p:nvPr>
            <p:ph idx="1"/>
          </p:nvPr>
        </p:nvSpPr>
        <p:spPr/>
        <p:txBody>
          <a:bodyPr>
            <a:normAutofit lnSpcReduction="10000"/>
          </a:bodyPr>
          <a:lstStyle/>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6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Arduino. (n.d.). </a:t>
            </a:r>
            <a:r>
              <a:rPr kumimoji="0" lang="en-US" altLang="en-US" sz="16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Arduino Uno Rev3</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Retrieved from Arduino Store: https://store.arduino.cc/usa/arduino-uno-rev3</a:t>
            </a:r>
            <a:endParaRPr kumimoji="0" lang="en-CA"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BuyaPi</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(n.d.). </a:t>
            </a:r>
            <a:r>
              <a:rPr kumimoji="0" lang="en-US" altLang="en-US" sz="16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Raspberry Pi 4 Model B/4GB</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Retrieved from BuyaPi.ca: https://www.buyapi.ca/product/raspberry-pi-4-model-b-4gb/</a:t>
            </a:r>
            <a:endParaRPr kumimoji="0" lang="en-CA"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BuyaPi</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(n.d.). </a:t>
            </a:r>
            <a:r>
              <a:rPr kumimoji="0" lang="en-US" altLang="en-US" sz="16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Raspberry Pi Camera V2 - 8MP</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Retrieved from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BuyaPi</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https://www.buyapi.ca/product/raspberry-pi-8mp-camera-board-v2/</a:t>
            </a:r>
            <a:endParaRPr kumimoji="0" lang="en-CA"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Digi Key. (n.d.). </a:t>
            </a:r>
            <a:r>
              <a:rPr kumimoji="0" lang="en-US" altLang="en-US" sz="16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MM300</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Retrieved from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DigiKey</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Electronics: </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https://www.digikey.ca/en/products/detail/klein-tools-inc/MM300/6597021</a:t>
            </a:r>
            <a:endPar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600"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Digi-Key. (n.d.). </a:t>
            </a:r>
            <a:r>
              <a:rPr kumimoji="0" lang="en-US" altLang="en-US" sz="16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Standard LCD 20x4 Plus Extras White on Blue Board</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Retrieved from Digi-Key Electronics: https://www.digikey.ca/catalog/en/partgroup/standard-lcd-20x4-plus-extras-white-on-blue-board/59402</a:t>
            </a:r>
            <a:endParaRPr kumimoji="0" lang="en-CA"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ELMWOOD . (n.d.). </a:t>
            </a:r>
            <a:r>
              <a:rPr kumimoji="0" lang="en-US" altLang="en-US" sz="16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BREADBOARD - GIANT</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Retrieved from ELMWOOD ELECTRONICS: https://elmwoodelectronics.ca/products/12614</a:t>
            </a:r>
            <a:endParaRPr kumimoji="0" lang="en-CA"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CA"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buNone/>
            </a:pPr>
            <a:endParaRPr lang="en-CA"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0025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C6A9-93F2-4FA9-8675-71D8C61BEF27}"/>
              </a:ext>
            </a:extLst>
          </p:cNvPr>
          <p:cNvSpPr>
            <a:spLocks noGrp="1"/>
          </p:cNvSpPr>
          <p:nvPr>
            <p:ph type="title"/>
          </p:nvPr>
        </p:nvSpPr>
        <p:spPr/>
        <p:txBody>
          <a:bodyPr>
            <a:normAutofit/>
          </a:bodyPr>
          <a:lstStyle/>
          <a:p>
            <a:r>
              <a:rPr lang="en-CA" sz="3600" dirty="0"/>
              <a:t>Alexa Echo Dot 3</a:t>
            </a:r>
            <a:r>
              <a:rPr lang="en-CA" sz="3600" baseline="30000" dirty="0"/>
              <a:t>rd</a:t>
            </a:r>
            <a:r>
              <a:rPr lang="en-CA" sz="3600" dirty="0"/>
              <a:t> Generation</a:t>
            </a:r>
          </a:p>
        </p:txBody>
      </p:sp>
      <p:pic>
        <p:nvPicPr>
          <p:cNvPr id="14" name="Content Placeholder 13">
            <a:extLst>
              <a:ext uri="{FF2B5EF4-FFF2-40B4-BE49-F238E27FC236}">
                <a16:creationId xmlns:a16="http://schemas.microsoft.com/office/drawing/2014/main" id="{5A34CBD0-04D1-41ED-897C-A21321CAC04F}"/>
              </a:ext>
            </a:extLst>
          </p:cNvPr>
          <p:cNvPicPr>
            <a:picLocks noGrp="1" noChangeAspect="1"/>
          </p:cNvPicPr>
          <p:nvPr>
            <p:ph idx="1"/>
          </p:nvPr>
        </p:nvPicPr>
        <p:blipFill>
          <a:blip r:embed="rId2"/>
          <a:stretch>
            <a:fillRect/>
          </a:stretch>
        </p:blipFill>
        <p:spPr>
          <a:xfrm>
            <a:off x="1050587" y="1469480"/>
            <a:ext cx="9085634" cy="5100386"/>
          </a:xfrm>
        </p:spPr>
      </p:pic>
    </p:spTree>
    <p:extLst>
      <p:ext uri="{BB962C8B-B14F-4D97-AF65-F5344CB8AC3E}">
        <p14:creationId xmlns:p14="http://schemas.microsoft.com/office/powerpoint/2010/main" val="29222736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5487-2EC3-434B-9482-292708B2C4AF}"/>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6D29C2E3-8FB6-45F4-BB97-60C60DEC39D1}"/>
              </a:ext>
            </a:extLst>
          </p:cNvPr>
          <p:cNvSpPr>
            <a:spLocks noGrp="1"/>
          </p:cNvSpPr>
          <p:nvPr>
            <p:ph idx="1"/>
          </p:nvPr>
        </p:nvSpPr>
        <p:spPr/>
        <p:txBody>
          <a:bodyPr>
            <a:norm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Pololu</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(n.d.). </a:t>
            </a:r>
            <a:r>
              <a:rPr kumimoji="0" lang="en-US" altLang="en-US" sz="16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DRV8825 Stepper Motor Driver Carrier, High Current</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Retrieved from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Polulu</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Robotics &amp; Electronics: https://www.pololu.com/product/2133</a:t>
            </a:r>
            <a:endParaRPr kumimoji="0" lang="en-CA"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Raspberry pi. (2016, April). </a:t>
            </a:r>
            <a:r>
              <a:rPr kumimoji="0" lang="en-US" altLang="en-US" sz="16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Camera Module V2</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Retrieved from Raspberry pi Products: https://www.raspberrypi.org/products/camera-module-v2/</a:t>
            </a:r>
            <a:endParaRPr kumimoji="0" lang="en-CA"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Raspberry pi. (n.d.). </a:t>
            </a:r>
            <a:r>
              <a:rPr kumimoji="0" lang="en-US" altLang="en-US" sz="1600"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Raspberrypi</a:t>
            </a:r>
            <a:r>
              <a:rPr kumimoji="0" lang="en-US" altLang="en-US" sz="16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4</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altLang="en-US" sz="1600" dirty="0">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Retrieved from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Raspberrypi</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Products: https://www.raspberrypi.org/products/raspberry-pi-4-model-b/</a:t>
            </a:r>
            <a:endParaRPr kumimoji="0" lang="en-CA"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Raspberrypi</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(n.d.). </a:t>
            </a:r>
            <a:r>
              <a:rPr kumimoji="0" lang="en-US" altLang="en-US" sz="1600" b="0" i="1"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Raspberrypi</a:t>
            </a:r>
            <a:r>
              <a:rPr kumimoji="0" lang="en-US" altLang="en-US" sz="16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4 Tech Specs</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Retrieved from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Raspberrypi</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Products: https://www.raspberrypi.org/products/raspberry-pi-4-model-b/specifications/</a:t>
            </a:r>
            <a:endParaRPr kumimoji="0" lang="en-CA"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TheContatinerStore</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(n.d.). </a:t>
            </a:r>
            <a:r>
              <a:rPr kumimoji="0" lang="en-US" altLang="en-US" sz="1600"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Nalgene Snap Closure Travel Vials</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Retrieved from </a:t>
            </a:r>
            <a:r>
              <a:rPr kumimoji="0" lang="en-US" altLang="en-US" sz="16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TheContainerStore</a:t>
            </a:r>
            <a:r>
              <a:rPr kumimoji="0" lang="en-US"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https://www.containerstore.com/s/bath/medication-storage/nalgene-snap-closure-travel-vials/12d?productId=10018277</a:t>
            </a:r>
            <a:endParaRPr kumimoji="0" lang="en-CA"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a:buNone/>
            </a:pPr>
            <a:endParaRPr lang="en-CA"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6688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848B9-281F-4860-8787-BE601665F901}"/>
              </a:ext>
            </a:extLst>
          </p:cNvPr>
          <p:cNvSpPr>
            <a:spLocks noGrp="1"/>
          </p:cNvSpPr>
          <p:nvPr>
            <p:ph type="title"/>
          </p:nvPr>
        </p:nvSpPr>
        <p:spPr/>
        <p:txBody>
          <a:bodyPr>
            <a:normAutofit/>
          </a:bodyPr>
          <a:lstStyle/>
          <a:p>
            <a:r>
              <a:rPr lang="en-CA" sz="4000" dirty="0">
                <a:latin typeface="Times New Roman" panose="02020603050405020304" pitchFamily="18" charset="0"/>
                <a:cs typeface="Times New Roman" panose="02020603050405020304" pitchFamily="18" charset="0"/>
              </a:rPr>
              <a:t>Alexa Echo Dot 3</a:t>
            </a:r>
            <a:r>
              <a:rPr lang="en-CA" sz="4000" baseline="30000" dirty="0">
                <a:latin typeface="Times New Roman" panose="02020603050405020304" pitchFamily="18" charset="0"/>
                <a:cs typeface="Times New Roman" panose="02020603050405020304" pitchFamily="18" charset="0"/>
              </a:rPr>
              <a:t>rd</a:t>
            </a:r>
            <a:r>
              <a:rPr lang="en-CA" sz="4000" dirty="0">
                <a:latin typeface="Times New Roman" panose="02020603050405020304" pitchFamily="18" charset="0"/>
                <a:cs typeface="Times New Roman" panose="02020603050405020304" pitchFamily="18" charset="0"/>
              </a:rPr>
              <a:t> Generation</a:t>
            </a:r>
          </a:p>
        </p:txBody>
      </p:sp>
      <p:pic>
        <p:nvPicPr>
          <p:cNvPr id="5" name="Content Placeholder 4">
            <a:extLst>
              <a:ext uri="{FF2B5EF4-FFF2-40B4-BE49-F238E27FC236}">
                <a16:creationId xmlns:a16="http://schemas.microsoft.com/office/drawing/2014/main" id="{A25573B0-BD64-4198-B6B8-EF537F5D787D}"/>
              </a:ext>
            </a:extLst>
          </p:cNvPr>
          <p:cNvPicPr>
            <a:picLocks noGrp="1" noChangeAspect="1"/>
          </p:cNvPicPr>
          <p:nvPr>
            <p:ph idx="1"/>
          </p:nvPr>
        </p:nvPicPr>
        <p:blipFill>
          <a:blip r:embed="rId2"/>
          <a:stretch>
            <a:fillRect/>
          </a:stretch>
        </p:blipFill>
        <p:spPr>
          <a:xfrm>
            <a:off x="838200" y="2214420"/>
            <a:ext cx="10515600" cy="3573748"/>
          </a:xfrm>
        </p:spPr>
      </p:pic>
    </p:spTree>
    <p:extLst>
      <p:ext uri="{BB962C8B-B14F-4D97-AF65-F5344CB8AC3E}">
        <p14:creationId xmlns:p14="http://schemas.microsoft.com/office/powerpoint/2010/main" val="4229977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0FA52-B73F-4012-82FB-9B913C46A0FF}"/>
              </a:ext>
            </a:extLst>
          </p:cNvPr>
          <p:cNvSpPr>
            <a:spLocks noGrp="1"/>
          </p:cNvSpPr>
          <p:nvPr>
            <p:ph type="title"/>
          </p:nvPr>
        </p:nvSpPr>
        <p:spPr>
          <a:xfrm>
            <a:off x="839788" y="457200"/>
            <a:ext cx="8498765" cy="1215957"/>
          </a:xfrm>
        </p:spPr>
        <p:txBody>
          <a:bodyPr>
            <a:normAutofit/>
          </a:bodyPr>
          <a:lstStyle/>
          <a:p>
            <a:r>
              <a:rPr lang="en-CA" sz="4000" dirty="0">
                <a:latin typeface="Times New Roman" panose="02020603050405020304" pitchFamily="18" charset="0"/>
                <a:cs typeface="Times New Roman" panose="02020603050405020304" pitchFamily="18" charset="0"/>
              </a:rPr>
              <a:t>Raspberry pi 4 model B</a:t>
            </a:r>
          </a:p>
        </p:txBody>
      </p:sp>
      <p:pic>
        <p:nvPicPr>
          <p:cNvPr id="9" name="Content Placeholder 8">
            <a:extLst>
              <a:ext uri="{FF2B5EF4-FFF2-40B4-BE49-F238E27FC236}">
                <a16:creationId xmlns:a16="http://schemas.microsoft.com/office/drawing/2014/main" id="{00114E7F-0260-4CBF-88A0-605664CA4AAA}"/>
              </a:ext>
            </a:extLst>
          </p:cNvPr>
          <p:cNvPicPr>
            <a:picLocks noGrp="1" noChangeAspect="1"/>
          </p:cNvPicPr>
          <p:nvPr>
            <p:ph idx="1"/>
          </p:nvPr>
        </p:nvPicPr>
        <p:blipFill>
          <a:blip r:embed="rId2"/>
          <a:stretch>
            <a:fillRect/>
          </a:stretch>
        </p:blipFill>
        <p:spPr>
          <a:xfrm>
            <a:off x="401214" y="2173972"/>
            <a:ext cx="6027942" cy="3711262"/>
          </a:xfrm>
        </p:spPr>
      </p:pic>
      <p:sp>
        <p:nvSpPr>
          <p:cNvPr id="7" name="Text Placeholder 6">
            <a:extLst>
              <a:ext uri="{FF2B5EF4-FFF2-40B4-BE49-F238E27FC236}">
                <a16:creationId xmlns:a16="http://schemas.microsoft.com/office/drawing/2014/main" id="{1B6B07BF-3587-4435-82CB-D57E3193FC17}"/>
              </a:ext>
            </a:extLst>
          </p:cNvPr>
          <p:cNvSpPr>
            <a:spLocks noGrp="1"/>
          </p:cNvSpPr>
          <p:nvPr>
            <p:ph type="body" sz="half" idx="2"/>
          </p:nvPr>
        </p:nvSpPr>
        <p:spPr>
          <a:xfrm>
            <a:off x="6637473" y="2271409"/>
            <a:ext cx="5239999" cy="4041842"/>
          </a:xfrm>
        </p:spPr>
        <p:txBody>
          <a:bodyPr>
            <a:normAutofit/>
          </a:bodyPr>
          <a:lstStyle/>
          <a:p>
            <a:pPr marL="285750" indent="-285750">
              <a:buFont typeface="Arial" panose="020B0604020202020204" pitchFamily="34" charset="0"/>
              <a:buChar char="•"/>
            </a:pPr>
            <a:r>
              <a:rPr lang="en-US" b="0" i="0" dirty="0">
                <a:effectLst/>
                <a:latin typeface="Times New Roman" panose="02020603050405020304" pitchFamily="18" charset="0"/>
                <a:cs typeface="Times New Roman" panose="02020603050405020304" pitchFamily="18" charset="0"/>
              </a:rPr>
              <a:t>The speed and performance of the new Raspberry Pi 4 is a step up from earlier models.</a:t>
            </a:r>
          </a:p>
          <a:p>
            <a:endParaRPr lang="en-US" dirty="0">
              <a:latin typeface="Times New Roman" panose="02020603050405020304" pitchFamily="18" charset="0"/>
              <a:cs typeface="Times New Roman" panose="02020603050405020304" pitchFamily="18" charset="0"/>
            </a:endParaRPr>
          </a:p>
          <a:p>
            <a:endParaRPr lang="en-US" b="0" i="0" dirty="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b="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CA" dirty="0">
                <a:latin typeface="Times New Roman" panose="02020603050405020304" pitchFamily="18" charset="0"/>
                <a:cs typeface="Times New Roman" panose="02020603050405020304" pitchFamily="18" charset="0"/>
              </a:rPr>
              <a:t>L</a:t>
            </a:r>
            <a:r>
              <a:rPr lang="en-CA" b="0" i="0" dirty="0">
                <a:effectLst/>
                <a:latin typeface="Times New Roman" panose="02020603050405020304" pitchFamily="18" charset="0"/>
                <a:cs typeface="Times New Roman" panose="02020603050405020304" pitchFamily="18" charset="0"/>
              </a:rPr>
              <a:t>atest product in the Raspberry Pi range, boasting a 64-bit quad core processor running at 1.5GHz, dual-band 2.4GHz and 5GHz wireless LAN, Bluetooth 5.0/BLE, true Gigabit Ethernet, and PoE capability via a separate PoE HAT.</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0174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E546D-FD46-4CA4-917E-E446A812E64D}"/>
              </a:ext>
            </a:extLst>
          </p:cNvPr>
          <p:cNvSpPr>
            <a:spLocks noGrp="1"/>
          </p:cNvSpPr>
          <p:nvPr>
            <p:ph type="title"/>
          </p:nvPr>
        </p:nvSpPr>
        <p:spPr/>
        <p:txBody>
          <a:bodyPr/>
          <a:lstStyle/>
          <a:p>
            <a:r>
              <a:rPr lang="en-CA" sz="4400" dirty="0">
                <a:latin typeface="Times New Roman" panose="02020603050405020304" pitchFamily="18" charset="0"/>
                <a:cs typeface="Times New Roman" panose="02020603050405020304" pitchFamily="18" charset="0"/>
              </a:rPr>
              <a:t>Raspberry pi 4 model B</a:t>
            </a:r>
            <a:endParaRPr lang="en-CA" dirty="0"/>
          </a:p>
        </p:txBody>
      </p:sp>
      <p:sp>
        <p:nvSpPr>
          <p:cNvPr id="3" name="Content Placeholder 2">
            <a:extLst>
              <a:ext uri="{FF2B5EF4-FFF2-40B4-BE49-F238E27FC236}">
                <a16:creationId xmlns:a16="http://schemas.microsoft.com/office/drawing/2014/main" id="{64A3C1DD-9EBC-4179-94A9-E4D582C3C497}"/>
              </a:ext>
            </a:extLst>
          </p:cNvPr>
          <p:cNvSpPr>
            <a:spLocks noGrp="1"/>
          </p:cNvSpPr>
          <p:nvPr>
            <p:ph idx="1"/>
          </p:nvPr>
        </p:nvSpPr>
        <p:spPr/>
        <p:txBody>
          <a:bodyPr>
            <a:normAutofit/>
          </a:bodyPr>
          <a:lstStyle/>
          <a:p>
            <a:pPr marL="0" indent="0">
              <a:buNone/>
            </a:pPr>
            <a:r>
              <a:rPr lang="en-CA" sz="1600" dirty="0">
                <a:latin typeface="Times New Roman" panose="02020603050405020304" pitchFamily="18" charset="0"/>
                <a:cs typeface="Times New Roman" panose="02020603050405020304" pitchFamily="18" charset="0"/>
              </a:rPr>
              <a:t>Features:</a:t>
            </a:r>
          </a:p>
          <a:p>
            <a:r>
              <a:rPr lang="en-CA" sz="1600" dirty="0">
                <a:latin typeface="Times New Roman" panose="02020603050405020304" pitchFamily="18" charset="0"/>
                <a:cs typeface="Times New Roman" panose="02020603050405020304" pitchFamily="18" charset="0"/>
              </a:rPr>
              <a:t>Silent and energy efficient: </a:t>
            </a:r>
            <a:r>
              <a:rPr lang="en-US" sz="1600" b="0" i="0" dirty="0">
                <a:solidFill>
                  <a:srgbClr val="222222"/>
                </a:solidFill>
                <a:effectLst/>
                <a:latin typeface="Times New Roman" panose="02020603050405020304" pitchFamily="18" charset="0"/>
                <a:cs typeface="Times New Roman" panose="02020603050405020304" pitchFamily="18" charset="0"/>
              </a:rPr>
              <a:t>The </a:t>
            </a:r>
            <a:r>
              <a:rPr lang="en-US" sz="1600" b="0" i="0" dirty="0" err="1">
                <a:solidFill>
                  <a:srgbClr val="222222"/>
                </a:solidFill>
                <a:effectLst/>
                <a:latin typeface="Times New Roman" panose="02020603050405020304" pitchFamily="18" charset="0"/>
                <a:cs typeface="Times New Roman" panose="02020603050405020304" pitchFamily="18" charset="0"/>
              </a:rPr>
              <a:t>fanless</a:t>
            </a:r>
            <a:r>
              <a:rPr lang="en-US" sz="1600" b="0" i="0" dirty="0">
                <a:solidFill>
                  <a:srgbClr val="222222"/>
                </a:solidFill>
                <a:effectLst/>
                <a:latin typeface="Times New Roman" panose="02020603050405020304" pitchFamily="18" charset="0"/>
                <a:cs typeface="Times New Roman" panose="02020603050405020304" pitchFamily="18" charset="0"/>
              </a:rPr>
              <a:t>, energy-efficient Raspberry Pi runs silently and uses far less power than other computers.</a:t>
            </a:r>
          </a:p>
          <a:p>
            <a:pPr marL="0" indent="0">
              <a:buNone/>
            </a:pPr>
            <a:endParaRPr lang="en-CA" sz="1600" dirty="0">
              <a:latin typeface="Times New Roman" panose="02020603050405020304" pitchFamily="18" charset="0"/>
              <a:cs typeface="Times New Roman" panose="02020603050405020304" pitchFamily="18" charset="0"/>
            </a:endParaRPr>
          </a:p>
          <a:p>
            <a:endParaRPr lang="en-CA" sz="1600" dirty="0">
              <a:latin typeface="Times New Roman" panose="02020603050405020304" pitchFamily="18" charset="0"/>
              <a:cs typeface="Times New Roman" panose="02020603050405020304" pitchFamily="18" charset="0"/>
            </a:endParaRPr>
          </a:p>
          <a:p>
            <a:endParaRPr lang="en-CA" sz="1600" dirty="0">
              <a:latin typeface="Times New Roman" panose="02020603050405020304" pitchFamily="18" charset="0"/>
              <a:cs typeface="Times New Roman" panose="02020603050405020304" pitchFamily="18" charset="0"/>
            </a:endParaRPr>
          </a:p>
          <a:p>
            <a:endParaRPr lang="en-CA" sz="1600" dirty="0">
              <a:latin typeface="Times New Roman" panose="02020603050405020304" pitchFamily="18" charset="0"/>
              <a:cs typeface="Times New Roman" panose="02020603050405020304" pitchFamily="18" charset="0"/>
            </a:endParaRPr>
          </a:p>
          <a:p>
            <a:r>
              <a:rPr lang="en-CA" sz="1600" dirty="0">
                <a:latin typeface="Times New Roman" panose="02020603050405020304" pitchFamily="18" charset="0"/>
                <a:cs typeface="Times New Roman" panose="02020603050405020304" pitchFamily="18" charset="0"/>
              </a:rPr>
              <a:t>Fast Networking: </a:t>
            </a:r>
            <a:r>
              <a:rPr lang="en-US" sz="1600" b="0" i="0" dirty="0">
                <a:solidFill>
                  <a:srgbClr val="222222"/>
                </a:solidFill>
                <a:effectLst/>
                <a:latin typeface="Times New Roman" panose="02020603050405020304" pitchFamily="18" charset="0"/>
                <a:cs typeface="Times New Roman" panose="02020603050405020304" pitchFamily="18" charset="0"/>
              </a:rPr>
              <a:t>Raspberry Pi 4 comes with Gigabit Ethernet, along with onboard wireless networking and Bluetooth.</a:t>
            </a:r>
          </a:p>
          <a:p>
            <a:pPr marL="0" indent="0">
              <a:buNone/>
            </a:pPr>
            <a:endParaRPr lang="en-US" sz="1600" dirty="0">
              <a:solidFill>
                <a:srgbClr val="222222"/>
              </a:solidFill>
              <a:latin typeface="Times New Roman" panose="02020603050405020304" pitchFamily="18" charset="0"/>
              <a:cs typeface="Times New Roman" panose="02020603050405020304" pitchFamily="18" charset="0"/>
            </a:endParaRPr>
          </a:p>
          <a:p>
            <a:pPr marL="0" indent="0">
              <a:buNone/>
            </a:pPr>
            <a:endParaRPr lang="en-US" sz="1600" dirty="0">
              <a:solidFill>
                <a:srgbClr val="222222"/>
              </a:solidFill>
              <a:latin typeface="Times New Roman" panose="02020603050405020304" pitchFamily="18" charset="0"/>
              <a:cs typeface="Times New Roman" panose="02020603050405020304" pitchFamily="18" charset="0"/>
            </a:endParaRPr>
          </a:p>
          <a:p>
            <a:pPr marL="0" indent="0">
              <a:buNone/>
            </a:pPr>
            <a:endParaRPr lang="en-CA" sz="1600" dirty="0">
              <a:latin typeface="Times New Roman" panose="02020603050405020304" pitchFamily="18" charset="0"/>
              <a:cs typeface="Times New Roman" panose="02020603050405020304" pitchFamily="18" charset="0"/>
            </a:endParaRPr>
          </a:p>
          <a:p>
            <a:pPr marL="0" indent="0">
              <a:buNone/>
            </a:pPr>
            <a:endParaRPr lang="en-CA" sz="16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19312F32-BBA6-4033-8F51-391E71B2E69D}"/>
              </a:ext>
            </a:extLst>
          </p:cNvPr>
          <p:cNvPicPr>
            <a:picLocks noChangeAspect="1"/>
          </p:cNvPicPr>
          <p:nvPr/>
        </p:nvPicPr>
        <p:blipFill>
          <a:blip r:embed="rId2"/>
          <a:stretch>
            <a:fillRect/>
          </a:stretch>
        </p:blipFill>
        <p:spPr>
          <a:xfrm>
            <a:off x="8949039" y="2603803"/>
            <a:ext cx="2351183" cy="1335899"/>
          </a:xfrm>
          <a:prstGeom prst="rect">
            <a:avLst/>
          </a:prstGeom>
        </p:spPr>
      </p:pic>
      <p:pic>
        <p:nvPicPr>
          <p:cNvPr id="14" name="Picture 13">
            <a:extLst>
              <a:ext uri="{FF2B5EF4-FFF2-40B4-BE49-F238E27FC236}">
                <a16:creationId xmlns:a16="http://schemas.microsoft.com/office/drawing/2014/main" id="{41019A4B-AABD-42F5-8952-2F1E7949E564}"/>
              </a:ext>
            </a:extLst>
          </p:cNvPr>
          <p:cNvPicPr>
            <a:picLocks noChangeAspect="1"/>
          </p:cNvPicPr>
          <p:nvPr/>
        </p:nvPicPr>
        <p:blipFill>
          <a:blip r:embed="rId3"/>
          <a:stretch>
            <a:fillRect/>
          </a:stretch>
        </p:blipFill>
        <p:spPr>
          <a:xfrm>
            <a:off x="1220240" y="4511556"/>
            <a:ext cx="1965387" cy="1665407"/>
          </a:xfrm>
          <a:prstGeom prst="rect">
            <a:avLst/>
          </a:prstGeom>
        </p:spPr>
      </p:pic>
    </p:spTree>
    <p:extLst>
      <p:ext uri="{BB962C8B-B14F-4D97-AF65-F5344CB8AC3E}">
        <p14:creationId xmlns:p14="http://schemas.microsoft.com/office/powerpoint/2010/main" val="586420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9A1CE-A621-435C-956D-6A7BA6DE6068}"/>
              </a:ext>
            </a:extLst>
          </p:cNvPr>
          <p:cNvSpPr>
            <a:spLocks noGrp="1"/>
          </p:cNvSpPr>
          <p:nvPr>
            <p:ph type="title"/>
          </p:nvPr>
        </p:nvSpPr>
        <p:spPr/>
        <p:txBody>
          <a:bodyPr>
            <a:normAutofit/>
          </a:bodyPr>
          <a:lstStyle/>
          <a:p>
            <a:r>
              <a:rPr lang="en-CA" sz="4000" dirty="0">
                <a:latin typeface="Times New Roman" panose="02020603050405020304" pitchFamily="18" charset="0"/>
                <a:cs typeface="Times New Roman" panose="02020603050405020304" pitchFamily="18" charset="0"/>
              </a:rPr>
              <a:t>Raspberry pi 4 model B</a:t>
            </a:r>
            <a:endParaRPr lang="en-CA" sz="4000" dirty="0"/>
          </a:p>
        </p:txBody>
      </p:sp>
      <p:sp>
        <p:nvSpPr>
          <p:cNvPr id="3" name="Content Placeholder 2">
            <a:extLst>
              <a:ext uri="{FF2B5EF4-FFF2-40B4-BE49-F238E27FC236}">
                <a16:creationId xmlns:a16="http://schemas.microsoft.com/office/drawing/2014/main" id="{88EE80AC-3FBE-4A00-A88F-D52CE1A4FCE5}"/>
              </a:ext>
            </a:extLst>
          </p:cNvPr>
          <p:cNvSpPr>
            <a:spLocks noGrp="1"/>
          </p:cNvSpPr>
          <p:nvPr>
            <p:ph idx="1"/>
          </p:nvPr>
        </p:nvSpPr>
        <p:spPr/>
        <p:txBody>
          <a:bodyPr>
            <a:normAutofit/>
          </a:bodyPr>
          <a:lstStyle/>
          <a:p>
            <a:r>
              <a:rPr lang="en-CA" sz="1600" dirty="0">
                <a:latin typeface="Times New Roman" panose="02020603050405020304" pitchFamily="18" charset="0"/>
                <a:cs typeface="Times New Roman" panose="02020603050405020304" pitchFamily="18" charset="0"/>
              </a:rPr>
              <a:t>USB 3: </a:t>
            </a:r>
            <a:r>
              <a:rPr lang="en-US" sz="1600" dirty="0">
                <a:solidFill>
                  <a:srgbClr val="222222"/>
                </a:solidFill>
                <a:latin typeface="Times New Roman" panose="02020603050405020304" pitchFamily="18" charset="0"/>
                <a:cs typeface="Times New Roman" panose="02020603050405020304" pitchFamily="18" charset="0"/>
              </a:rPr>
              <a:t>A</a:t>
            </a:r>
            <a:r>
              <a:rPr lang="en-US" sz="1600" b="0" i="0" dirty="0">
                <a:solidFill>
                  <a:srgbClr val="222222"/>
                </a:solidFill>
                <a:effectLst/>
                <a:latin typeface="Times New Roman" panose="02020603050405020304" pitchFamily="18" charset="0"/>
                <a:cs typeface="Times New Roman" panose="02020603050405020304" pitchFamily="18" charset="0"/>
              </a:rPr>
              <a:t>long with two USB 2 ports you'll find two USB 3 ports, which can transfer data up to ten times faster.</a:t>
            </a:r>
          </a:p>
          <a:p>
            <a:endParaRPr lang="en-US" sz="1600" b="0" i="0" dirty="0">
              <a:solidFill>
                <a:srgbClr val="222222"/>
              </a:solidFill>
              <a:effectLst/>
              <a:latin typeface="Times New Roman" panose="02020603050405020304" pitchFamily="18" charset="0"/>
              <a:cs typeface="Times New Roman" panose="02020603050405020304" pitchFamily="18" charset="0"/>
            </a:endParaRPr>
          </a:p>
          <a:p>
            <a:pPr marL="0" indent="0">
              <a:buNone/>
            </a:pPr>
            <a:endParaRPr lang="en-CA" sz="1600" dirty="0">
              <a:latin typeface="Times New Roman" panose="02020603050405020304" pitchFamily="18" charset="0"/>
              <a:cs typeface="Times New Roman" panose="02020603050405020304" pitchFamily="18" charset="0"/>
            </a:endParaRPr>
          </a:p>
          <a:p>
            <a:endParaRPr lang="en-CA" sz="1600" dirty="0">
              <a:latin typeface="Times New Roman" panose="02020603050405020304" pitchFamily="18" charset="0"/>
              <a:cs typeface="Times New Roman" panose="02020603050405020304" pitchFamily="18" charset="0"/>
            </a:endParaRPr>
          </a:p>
          <a:p>
            <a:endParaRPr lang="en-CA" sz="1600" dirty="0">
              <a:latin typeface="Times New Roman" panose="02020603050405020304" pitchFamily="18" charset="0"/>
              <a:cs typeface="Times New Roman" panose="02020603050405020304" pitchFamily="18" charset="0"/>
            </a:endParaRPr>
          </a:p>
          <a:p>
            <a:endParaRPr lang="en-CA" sz="1600" dirty="0">
              <a:latin typeface="Times New Roman" panose="02020603050405020304" pitchFamily="18" charset="0"/>
              <a:cs typeface="Times New Roman" panose="02020603050405020304" pitchFamily="18" charset="0"/>
            </a:endParaRPr>
          </a:p>
          <a:p>
            <a:endParaRPr lang="en-CA" sz="1600" dirty="0">
              <a:latin typeface="Times New Roman" panose="02020603050405020304" pitchFamily="18" charset="0"/>
              <a:cs typeface="Times New Roman" panose="02020603050405020304" pitchFamily="18" charset="0"/>
            </a:endParaRPr>
          </a:p>
          <a:p>
            <a:r>
              <a:rPr lang="en-CA" sz="1600" dirty="0">
                <a:latin typeface="Times New Roman" panose="02020603050405020304" pitchFamily="18" charset="0"/>
                <a:cs typeface="Times New Roman" panose="02020603050405020304" pitchFamily="18" charset="0"/>
              </a:rPr>
              <a:t>Choice of RAM: </a:t>
            </a:r>
            <a:r>
              <a:rPr lang="en-US" sz="1600" dirty="0">
                <a:solidFill>
                  <a:srgbClr val="222222"/>
                </a:solidFill>
                <a:latin typeface="Times New Roman" panose="02020603050405020304" pitchFamily="18" charset="0"/>
                <a:cs typeface="Times New Roman" panose="02020603050405020304" pitchFamily="18" charset="0"/>
              </a:rPr>
              <a:t>D</a:t>
            </a:r>
            <a:r>
              <a:rPr lang="en-US" sz="1600" b="0" i="0" dirty="0">
                <a:solidFill>
                  <a:srgbClr val="222222"/>
                </a:solidFill>
                <a:effectLst/>
                <a:latin typeface="Times New Roman" panose="02020603050405020304" pitchFamily="18" charset="0"/>
                <a:cs typeface="Times New Roman" panose="02020603050405020304" pitchFamily="18" charset="0"/>
              </a:rPr>
              <a:t>ifferent variants of the Raspberry Pi 4 are available, depending on how much RAM we need — 2GB, 4GB, or 8GB.</a:t>
            </a:r>
            <a:endParaRPr lang="en-CA" sz="1600" dirty="0">
              <a:latin typeface="Times New Roman" panose="02020603050405020304" pitchFamily="18" charset="0"/>
              <a:cs typeface="Times New Roman" panose="02020603050405020304" pitchFamily="18" charset="0"/>
            </a:endParaRPr>
          </a:p>
          <a:p>
            <a:pPr marL="0" indent="0">
              <a:buNone/>
            </a:pPr>
            <a:endParaRPr lang="en-CA" sz="1600" dirty="0"/>
          </a:p>
        </p:txBody>
      </p:sp>
      <p:pic>
        <p:nvPicPr>
          <p:cNvPr id="4" name="Picture 3">
            <a:extLst>
              <a:ext uri="{FF2B5EF4-FFF2-40B4-BE49-F238E27FC236}">
                <a16:creationId xmlns:a16="http://schemas.microsoft.com/office/drawing/2014/main" id="{C5E2883A-9B02-4807-9708-C859EF9C7282}"/>
              </a:ext>
            </a:extLst>
          </p:cNvPr>
          <p:cNvPicPr>
            <a:picLocks noChangeAspect="1"/>
          </p:cNvPicPr>
          <p:nvPr/>
        </p:nvPicPr>
        <p:blipFill>
          <a:blip r:embed="rId2"/>
          <a:stretch>
            <a:fillRect/>
          </a:stretch>
        </p:blipFill>
        <p:spPr>
          <a:xfrm>
            <a:off x="9308742" y="2147645"/>
            <a:ext cx="2045058" cy="2011162"/>
          </a:xfrm>
          <a:prstGeom prst="rect">
            <a:avLst/>
          </a:prstGeom>
        </p:spPr>
      </p:pic>
      <p:pic>
        <p:nvPicPr>
          <p:cNvPr id="5" name="Picture 4">
            <a:extLst>
              <a:ext uri="{FF2B5EF4-FFF2-40B4-BE49-F238E27FC236}">
                <a16:creationId xmlns:a16="http://schemas.microsoft.com/office/drawing/2014/main" id="{2AA583F7-4355-4439-A4D0-5997009F1909}"/>
              </a:ext>
            </a:extLst>
          </p:cNvPr>
          <p:cNvPicPr>
            <a:picLocks noChangeAspect="1"/>
          </p:cNvPicPr>
          <p:nvPr/>
        </p:nvPicPr>
        <p:blipFill>
          <a:blip r:embed="rId3"/>
          <a:stretch>
            <a:fillRect/>
          </a:stretch>
        </p:blipFill>
        <p:spPr>
          <a:xfrm>
            <a:off x="1217577" y="4916049"/>
            <a:ext cx="1554806" cy="1638328"/>
          </a:xfrm>
          <a:prstGeom prst="rect">
            <a:avLst/>
          </a:prstGeom>
        </p:spPr>
      </p:pic>
    </p:spTree>
    <p:extLst>
      <p:ext uri="{BB962C8B-B14F-4D97-AF65-F5344CB8AC3E}">
        <p14:creationId xmlns:p14="http://schemas.microsoft.com/office/powerpoint/2010/main" val="1709094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A622D-2324-4D05-816B-32824160568A}"/>
              </a:ext>
            </a:extLst>
          </p:cNvPr>
          <p:cNvSpPr>
            <a:spLocks noGrp="1"/>
          </p:cNvSpPr>
          <p:nvPr>
            <p:ph type="title"/>
          </p:nvPr>
        </p:nvSpPr>
        <p:spPr/>
        <p:txBody>
          <a:bodyPr>
            <a:normAutofit/>
          </a:bodyPr>
          <a:lstStyle/>
          <a:p>
            <a:r>
              <a:rPr lang="en-CA" sz="4000" dirty="0">
                <a:latin typeface="Times New Roman" panose="02020603050405020304" pitchFamily="18" charset="0"/>
                <a:cs typeface="Times New Roman" panose="02020603050405020304" pitchFamily="18" charset="0"/>
              </a:rPr>
              <a:t>Raspberry pi 4 model B</a:t>
            </a:r>
          </a:p>
        </p:txBody>
      </p:sp>
      <p:sp>
        <p:nvSpPr>
          <p:cNvPr id="3" name="Content Placeholder 2">
            <a:extLst>
              <a:ext uri="{FF2B5EF4-FFF2-40B4-BE49-F238E27FC236}">
                <a16:creationId xmlns:a16="http://schemas.microsoft.com/office/drawing/2014/main" id="{C85AAE3A-6770-40F5-83E0-CEDFD1D9F601}"/>
              </a:ext>
            </a:extLst>
          </p:cNvPr>
          <p:cNvSpPr>
            <a:spLocks noGrp="1"/>
          </p:cNvSpPr>
          <p:nvPr>
            <p:ph idx="1"/>
          </p:nvPr>
        </p:nvSpPr>
        <p:spPr/>
        <p:txBody>
          <a:bodyPr>
            <a:noAutofit/>
          </a:bodyPr>
          <a:lstStyle/>
          <a:p>
            <a:pPr marL="0" indent="0">
              <a:buNone/>
            </a:pPr>
            <a:r>
              <a:rPr lang="en-CA" sz="1600" dirty="0">
                <a:latin typeface="Times New Roman" panose="02020603050405020304" pitchFamily="18" charset="0"/>
                <a:cs typeface="Times New Roman" panose="02020603050405020304" pitchFamily="18" charset="0"/>
              </a:rPr>
              <a:t>Technical Specifications:</a:t>
            </a:r>
          </a:p>
          <a:p>
            <a:pPr algn="l">
              <a:buFont typeface="Arial" panose="020B0604020202020204" pitchFamily="34" charset="0"/>
              <a:buChar char="•"/>
            </a:pPr>
            <a:r>
              <a:rPr lang="en-CA" sz="1600" b="0" i="0" dirty="0">
                <a:solidFill>
                  <a:srgbClr val="222222"/>
                </a:solidFill>
                <a:effectLst/>
                <a:latin typeface="Times New Roman" panose="02020603050405020304" pitchFamily="18" charset="0"/>
                <a:cs typeface="Times New Roman" panose="02020603050405020304" pitchFamily="18" charset="0"/>
              </a:rPr>
              <a:t>Broadcom BCM2711, Quad core Cortex-A72 (ARM v8) 64-bit SoC @ 1.5GHz</a:t>
            </a:r>
          </a:p>
          <a:p>
            <a:pPr algn="l">
              <a:buFont typeface="Arial" panose="020B0604020202020204" pitchFamily="34" charset="0"/>
              <a:buChar char="•"/>
            </a:pPr>
            <a:r>
              <a:rPr lang="en-CA" sz="1600" b="0" i="0" dirty="0">
                <a:solidFill>
                  <a:srgbClr val="222222"/>
                </a:solidFill>
                <a:effectLst/>
                <a:latin typeface="Times New Roman" panose="02020603050405020304" pitchFamily="18" charset="0"/>
                <a:cs typeface="Times New Roman" panose="02020603050405020304" pitchFamily="18" charset="0"/>
              </a:rPr>
              <a:t>2GB, 4GB or 8GB LPDDR4-3200 SDRAM (depending on model)</a:t>
            </a:r>
          </a:p>
          <a:p>
            <a:pPr algn="l">
              <a:buFont typeface="Arial" panose="020B0604020202020204" pitchFamily="34" charset="0"/>
              <a:buChar char="•"/>
            </a:pPr>
            <a:r>
              <a:rPr lang="en-CA" sz="1600" b="0" i="0" dirty="0">
                <a:solidFill>
                  <a:srgbClr val="222222"/>
                </a:solidFill>
                <a:effectLst/>
                <a:latin typeface="Times New Roman" panose="02020603050405020304" pitchFamily="18" charset="0"/>
                <a:cs typeface="Times New Roman" panose="02020603050405020304" pitchFamily="18" charset="0"/>
              </a:rPr>
              <a:t>2.4 GHz and 5.0 GHz IEEE 802.11ac wireless, Bluetooth 5.0, BLE</a:t>
            </a:r>
          </a:p>
          <a:p>
            <a:pPr algn="l">
              <a:buFont typeface="Arial" panose="020B0604020202020204" pitchFamily="34" charset="0"/>
              <a:buChar char="•"/>
            </a:pPr>
            <a:r>
              <a:rPr lang="en-CA" sz="1600" b="0" i="0" dirty="0">
                <a:solidFill>
                  <a:srgbClr val="222222"/>
                </a:solidFill>
                <a:effectLst/>
                <a:latin typeface="Times New Roman" panose="02020603050405020304" pitchFamily="18" charset="0"/>
                <a:cs typeface="Times New Roman" panose="02020603050405020304" pitchFamily="18" charset="0"/>
              </a:rPr>
              <a:t>Gigabit Ethernet</a:t>
            </a:r>
          </a:p>
          <a:p>
            <a:pPr algn="l">
              <a:buFont typeface="Arial" panose="020B0604020202020204" pitchFamily="34" charset="0"/>
              <a:buChar char="•"/>
            </a:pPr>
            <a:r>
              <a:rPr lang="en-CA" sz="1600" b="0" i="0" dirty="0">
                <a:solidFill>
                  <a:srgbClr val="222222"/>
                </a:solidFill>
                <a:effectLst/>
                <a:latin typeface="Times New Roman" panose="02020603050405020304" pitchFamily="18" charset="0"/>
                <a:cs typeface="Times New Roman" panose="02020603050405020304" pitchFamily="18" charset="0"/>
              </a:rPr>
              <a:t>2 USB 3.0 ports; 2 USB 2.0 ports.</a:t>
            </a:r>
          </a:p>
          <a:p>
            <a:pPr algn="l">
              <a:buFont typeface="Arial" panose="020B0604020202020204" pitchFamily="34" charset="0"/>
              <a:buChar char="•"/>
            </a:pPr>
            <a:r>
              <a:rPr lang="en-CA" sz="1600" b="0" i="0" dirty="0">
                <a:solidFill>
                  <a:srgbClr val="222222"/>
                </a:solidFill>
                <a:effectLst/>
                <a:latin typeface="Times New Roman" panose="02020603050405020304" pitchFamily="18" charset="0"/>
                <a:cs typeface="Times New Roman" panose="02020603050405020304" pitchFamily="18" charset="0"/>
              </a:rPr>
              <a:t>Raspberry Pi standard 40 pin GPIO header (fully backwards compatible with previous boards)</a:t>
            </a:r>
          </a:p>
          <a:p>
            <a:pPr algn="l">
              <a:buFont typeface="Arial" panose="020B0604020202020204" pitchFamily="34" charset="0"/>
              <a:buChar char="•"/>
            </a:pPr>
            <a:r>
              <a:rPr lang="en-CA" sz="1600" b="0" i="0" dirty="0">
                <a:solidFill>
                  <a:srgbClr val="222222"/>
                </a:solidFill>
                <a:effectLst/>
                <a:latin typeface="Times New Roman" panose="02020603050405020304" pitchFamily="18" charset="0"/>
                <a:cs typeface="Times New Roman" panose="02020603050405020304" pitchFamily="18" charset="0"/>
              </a:rPr>
              <a:t>2 × micro-HDMI ports (up to 4kp60 supported)</a:t>
            </a:r>
          </a:p>
          <a:p>
            <a:pPr algn="l">
              <a:buFont typeface="Arial" panose="020B0604020202020204" pitchFamily="34" charset="0"/>
              <a:buChar char="•"/>
            </a:pPr>
            <a:r>
              <a:rPr lang="en-CA" sz="1600" b="0" i="0" dirty="0">
                <a:solidFill>
                  <a:srgbClr val="222222"/>
                </a:solidFill>
                <a:effectLst/>
                <a:latin typeface="Times New Roman" panose="02020603050405020304" pitchFamily="18" charset="0"/>
                <a:cs typeface="Times New Roman" panose="02020603050405020304" pitchFamily="18" charset="0"/>
              </a:rPr>
              <a:t>2-lane MIPI DSI display port</a:t>
            </a:r>
          </a:p>
          <a:p>
            <a:pPr algn="l">
              <a:buFont typeface="Arial" panose="020B0604020202020204" pitchFamily="34" charset="0"/>
              <a:buChar char="•"/>
            </a:pPr>
            <a:r>
              <a:rPr lang="en-CA" sz="1600" b="0" i="0" dirty="0">
                <a:solidFill>
                  <a:srgbClr val="222222"/>
                </a:solidFill>
                <a:effectLst/>
                <a:latin typeface="Times New Roman" panose="02020603050405020304" pitchFamily="18" charset="0"/>
                <a:cs typeface="Times New Roman" panose="02020603050405020304" pitchFamily="18" charset="0"/>
              </a:rPr>
              <a:t>2-lane MIPI CSI camera port</a:t>
            </a:r>
          </a:p>
          <a:p>
            <a:pPr algn="l">
              <a:buFont typeface="Arial" panose="020B0604020202020204" pitchFamily="34" charset="0"/>
              <a:buChar char="•"/>
            </a:pPr>
            <a:r>
              <a:rPr lang="en-CA" sz="1600" b="0" i="0" dirty="0">
                <a:solidFill>
                  <a:srgbClr val="222222"/>
                </a:solidFill>
                <a:effectLst/>
                <a:latin typeface="Times New Roman" panose="02020603050405020304" pitchFamily="18" charset="0"/>
                <a:cs typeface="Times New Roman" panose="02020603050405020304" pitchFamily="18" charset="0"/>
              </a:rPr>
              <a:t>4-pole stereo audio and composite video port</a:t>
            </a:r>
          </a:p>
          <a:p>
            <a:pPr algn="l">
              <a:buFont typeface="Arial" panose="020B0604020202020204" pitchFamily="34" charset="0"/>
              <a:buChar char="•"/>
            </a:pPr>
            <a:r>
              <a:rPr lang="en-CA" sz="1600" b="0" i="0" dirty="0">
                <a:solidFill>
                  <a:srgbClr val="222222"/>
                </a:solidFill>
                <a:effectLst/>
                <a:latin typeface="Times New Roman" panose="02020603050405020304" pitchFamily="18" charset="0"/>
                <a:cs typeface="Times New Roman" panose="02020603050405020304" pitchFamily="18" charset="0"/>
              </a:rPr>
              <a:t>H.265 (4kp60 decode), H264 (1080p60 decode, 1080p30 encode)</a:t>
            </a:r>
          </a:p>
          <a:p>
            <a:pPr marL="0" indent="0">
              <a:buNone/>
            </a:pPr>
            <a:endParaRPr lang="en-CA"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33827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687</TotalTime>
  <Words>2810</Words>
  <Application>Microsoft Office PowerPoint</Application>
  <PresentationFormat>Widescreen</PresentationFormat>
  <Paragraphs>273</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Times New Roman</vt:lpstr>
      <vt:lpstr>Office Theme</vt:lpstr>
      <vt:lpstr>Description of Components Project: Smart Medicine Reminder and Vending Machine</vt:lpstr>
      <vt:lpstr>Table of Contents</vt:lpstr>
      <vt:lpstr>Alexa Echo Dot 3rd Generation</vt:lpstr>
      <vt:lpstr>Alexa Echo Dot 3rd Generation</vt:lpstr>
      <vt:lpstr>Alexa Echo Dot 3rd Generation</vt:lpstr>
      <vt:lpstr>Raspberry pi 4 model B</vt:lpstr>
      <vt:lpstr>Raspberry pi 4 model B</vt:lpstr>
      <vt:lpstr>Raspberry pi 4 model B</vt:lpstr>
      <vt:lpstr>Raspberry pi 4 model B</vt:lpstr>
      <vt:lpstr>Raspberry pi 4 model B</vt:lpstr>
      <vt:lpstr>Arduino Uno</vt:lpstr>
      <vt:lpstr>Arduino Uno</vt:lpstr>
      <vt:lpstr>Nema 17 Stepper Motor</vt:lpstr>
      <vt:lpstr>Nema 17 Stepper Motor</vt:lpstr>
      <vt:lpstr>Nema 17 Stepper Motor</vt:lpstr>
      <vt:lpstr>Nema 17 Stepper Motor</vt:lpstr>
      <vt:lpstr>Stepper Driver (DRV8825) </vt:lpstr>
      <vt:lpstr>Stepper Driver (DRV8825) </vt:lpstr>
      <vt:lpstr>Stepper Driver (DRV8825) </vt:lpstr>
      <vt:lpstr>HD44780 series LCD Display (20*4) </vt:lpstr>
      <vt:lpstr>HD44780 series LCD Display (20*4) </vt:lpstr>
      <vt:lpstr>PIR Motion Sensor</vt:lpstr>
      <vt:lpstr>PIR Motion Sensor</vt:lpstr>
      <vt:lpstr>PIR Motion Sensor</vt:lpstr>
      <vt:lpstr>Raspberry pi Camera V2 – 8MP</vt:lpstr>
      <vt:lpstr>Raspberry pi Camera V2 – 8MP</vt:lpstr>
      <vt:lpstr>Raspberry pi Camera V2 – 8MP</vt:lpstr>
      <vt:lpstr>Breadboard and Jumper Wires</vt:lpstr>
      <vt:lpstr>Breadboard and Jumper Wires</vt:lpstr>
      <vt:lpstr>Soldering Kit</vt:lpstr>
      <vt:lpstr>Digital Multimeter</vt:lpstr>
      <vt:lpstr>Medicine Boxes</vt:lpstr>
      <vt:lpstr>PowerPoint Presentation</vt:lpstr>
      <vt:lpstr>PowerPoint Presentation</vt:lpstr>
      <vt:lpstr>PowerPoint Presentation</vt:lpstr>
      <vt:lpstr>PowerPoint Presentation</vt:lpstr>
      <vt:lpstr>PowerPoint Presentation</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nishithakodur@outlook.com</dc:creator>
  <cp:lastModifiedBy>nishithakodur@outlook.com</cp:lastModifiedBy>
  <cp:revision>255</cp:revision>
  <dcterms:created xsi:type="dcterms:W3CDTF">2021-06-05T16:55:00Z</dcterms:created>
  <dcterms:modified xsi:type="dcterms:W3CDTF">2021-06-07T20:24:38Z</dcterms:modified>
</cp:coreProperties>
</file>